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0" r:id="rId4"/>
  </p:sldMasterIdLst>
  <p:notesMasterIdLst>
    <p:notesMasterId r:id="rId36"/>
  </p:notesMasterIdLst>
  <p:handoutMasterIdLst>
    <p:handoutMasterId r:id="rId37"/>
  </p:handoutMasterIdLst>
  <p:sldIdLst>
    <p:sldId id="299" r:id="rId5"/>
    <p:sldId id="522" r:id="rId6"/>
    <p:sldId id="540" r:id="rId7"/>
    <p:sldId id="541" r:id="rId8"/>
    <p:sldId id="297" r:id="rId9"/>
    <p:sldId id="296" r:id="rId10"/>
    <p:sldId id="520" r:id="rId11"/>
    <p:sldId id="523" r:id="rId12"/>
    <p:sldId id="498" r:id="rId13"/>
    <p:sldId id="524" r:id="rId14"/>
    <p:sldId id="497" r:id="rId15"/>
    <p:sldId id="536" r:id="rId16"/>
    <p:sldId id="493" r:id="rId17"/>
    <p:sldId id="494" r:id="rId18"/>
    <p:sldId id="537" r:id="rId19"/>
    <p:sldId id="495" r:id="rId20"/>
    <p:sldId id="539" r:id="rId21"/>
    <p:sldId id="499" r:id="rId22"/>
    <p:sldId id="486" r:id="rId23"/>
    <p:sldId id="491" r:id="rId24"/>
    <p:sldId id="483" r:id="rId25"/>
    <p:sldId id="484" r:id="rId26"/>
    <p:sldId id="454" r:id="rId27"/>
    <p:sldId id="488" r:id="rId28"/>
    <p:sldId id="535" r:id="rId29"/>
    <p:sldId id="538" r:id="rId30"/>
    <p:sldId id="465" r:id="rId31"/>
    <p:sldId id="459" r:id="rId32"/>
    <p:sldId id="527" r:id="rId33"/>
    <p:sldId id="496" r:id="rId34"/>
    <p:sldId id="500" r:id="rId35"/>
  </p:sldIdLst>
  <p:sldSz cx="9144000" cy="5143500" type="screen16x9"/>
  <p:notesSz cx="6718300" cy="98552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81" userDrawn="1">
          <p15:clr>
            <a:srgbClr val="A4A3A4"/>
          </p15:clr>
        </p15:guide>
        <p15:guide id="3" pos="476" userDrawn="1">
          <p15:clr>
            <a:srgbClr val="A4A3A4"/>
          </p15:clr>
        </p15:guide>
        <p15:guide id="4" orient="horz" pos="1552" userDrawn="1">
          <p15:clr>
            <a:srgbClr val="A4A3A4"/>
          </p15:clr>
        </p15:guide>
        <p15:guide id="5" orient="horz" pos="2799" userDrawn="1">
          <p15:clr>
            <a:srgbClr val="A4A3A4"/>
          </p15:clr>
        </p15:guide>
        <p15:guide id="6" pos="260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7DC228-7129-01C2-B240-BF6E22485C5A}" name="Elke Fassbender" initials="EF" userId="S::Elke.Fassbender@heks.ch::cdc2effb-6a2c-4fd4-b97f-b7b8079c56c9" providerId="AD"/>
  <p188:author id="{1FE46238-39EB-B7D7-0D4D-7D612B73AEE4}" name="Andrea Gisler" initials="AG" userId="S::Gisler@fastenaktion.ch::8b0b37a3-5f0e-4d97-937f-bfcf2f4aa78e" providerId="AD"/>
  <p188:author id="{403059BD-7337-DD3B-E061-87AE1AFFED05}" name="Simon Weber" initials="SW" userId="S::simon.weber_heks.ch#ext#@fastenopfer.onmicrosoft.com::e3ac3f05-1f7f-4bd8-aad0-755ce6f1bde6" providerId="AD"/>
  <p188:author id="{AC0D62C4-B4A6-D46C-3C1F-F4FB35BD8143}" name="Carmen Staub" initials="CS" userId="S::staub@fastenaktion.ch::09e7ed81-3030-4fcc-9ffb-bc0704cd59be" providerId="AD"/>
  <p188:author id="{8BAC1CD0-3124-8676-6D22-31FA7E712CED}" name="Ilena Zimmer" initials="IZ" userId="S::zimmer@fastenaktion.ch::c69c1e93-8f38-42c1-a280-4fd8bd863e25" providerId="AD"/>
  <p188:author id="{A94E1AF5-D13F-80F4-91FC-F6384A12D493}" name="Matthias Dörnenburg" initials="MD" userId="S::doernenburg@fastenaktion.ch::e9b9e838-a84d-4c30-bc81-41e4c22bc7c6" providerId="AD"/>
  <p188:author id="{123E7BFB-CBF0-16B0-608E-79384E908E7A}" name="Elke Fassbender" initials="EF" userId="S::elke.fassbender_heks.ch#ext#@fastenopfer.onmicrosoft.com::ee31edea-11c4-479c-997c-9d45f7764bf5" providerId="AD"/>
  <p188:author id="{697775FD-770E-C400-A844-57C4D6923B1B}" name="Selina Stadler" initials="SS" userId="S::stadler@fastenaktion.ch::f190af32-59c0-40eb-b4ab-163b1ce33f1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oemi Ganarin" initials="NG" lastIdx="30" clrIdx="0">
    <p:extLst>
      <p:ext uri="{19B8F6BF-5375-455C-9EA6-DF929625EA0E}">
        <p15:presenceInfo xmlns:p15="http://schemas.microsoft.com/office/powerpoint/2012/main" userId="S-1-5-21-92865445-619337743-9522986-18431" providerId="AD"/>
      </p:ext>
    </p:extLst>
  </p:cmAuthor>
  <p:cmAuthor id="2" name="Matthias Dörnenburg" initials="MD" lastIdx="2" clrIdx="1">
    <p:extLst>
      <p:ext uri="{19B8F6BF-5375-455C-9EA6-DF929625EA0E}">
        <p15:presenceInfo xmlns:p15="http://schemas.microsoft.com/office/powerpoint/2012/main" userId="S-1-5-21-92865445-619337743-9522986-10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32"/>
    <a:srgbClr val="5A8E22"/>
    <a:srgbClr val="0E803F"/>
    <a:srgbClr val="D7D7D7"/>
    <a:srgbClr val="F1F1F1"/>
    <a:srgbClr val="7376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D1C457-FAB2-8A4D-EDE5-E27DEA27B197}" v="4" dt="2024-11-04T12:23:52.26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4" d="100"/>
          <a:sy n="134" d="100"/>
        </p:scale>
        <p:origin x="954" y="126"/>
      </p:cViewPr>
      <p:guideLst>
        <p:guide pos="181"/>
        <p:guide pos="476"/>
        <p:guide orient="horz" pos="1552"/>
        <p:guide orient="horz" pos="2799"/>
        <p:guide pos="260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3F4FDBEB-5636-A04F-B27B-2E016EA5746B}"/>
              </a:ext>
            </a:extLst>
          </p:cNvPr>
          <p:cNvSpPr txBox="1">
            <a:spLocks noChangeArrowheads="1"/>
          </p:cNvSpPr>
          <p:nvPr/>
        </p:nvSpPr>
        <p:spPr bwMode="auto">
          <a:xfrm>
            <a:off x="432663" y="9217753"/>
            <a:ext cx="4404291" cy="51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0" tIns="0" rIns="0" bIns="0" numCol="1" anchor="b" anchorCtr="0" compatLnSpc="1">
            <a:prstTxWarp prst="textNoShape">
              <a:avLst/>
            </a:prstTxWarp>
          </a:bodyPr>
          <a:lstStyle>
            <a:defPPr>
              <a:defRPr lang="de-DE"/>
            </a:defPPr>
            <a:lvl1pPr marL="0" algn="l" defTabSz="941388" rtl="0" eaLnBrk="1" latinLnBrk="0" hangingPunct="1">
              <a:buClrTx/>
              <a:buFontTx/>
              <a:buNone/>
              <a:defRPr sz="1300" kern="1200">
                <a:solidFill>
                  <a:schemeClr val="tx1"/>
                </a:solidFill>
                <a:latin typeface="Times New Roman" charset="0"/>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altLang="x-none" sz="800">
                <a:latin typeface="Arial" panose="020B0604020202020204" pitchFamily="34" charset="0"/>
              </a:rPr>
              <a:t>© Klimagerechtigkeit – jetzt!  sehen-und-</a:t>
            </a:r>
            <a:r>
              <a:rPr lang="de-DE" altLang="x-none" sz="800" err="1">
                <a:latin typeface="Arial" panose="020B0604020202020204" pitchFamily="34" charset="0"/>
              </a:rPr>
              <a:t>handeln.ch</a:t>
            </a:r>
            <a:endParaRPr lang="de-DE" altLang="x-none" sz="800">
              <a:latin typeface="Arial" panose="020B0604020202020204" pitchFamily="34" charset="0"/>
            </a:endParaRPr>
          </a:p>
        </p:txBody>
      </p:sp>
      <p:sp>
        <p:nvSpPr>
          <p:cNvPr id="7" name="Rectangle 5">
            <a:extLst>
              <a:ext uri="{FF2B5EF4-FFF2-40B4-BE49-F238E27FC236}">
                <a16:creationId xmlns:a16="http://schemas.microsoft.com/office/drawing/2014/main" id="{085779B9-05A1-874F-BD4C-AB6BC4881D20}"/>
              </a:ext>
            </a:extLst>
          </p:cNvPr>
          <p:cNvSpPr txBox="1">
            <a:spLocks noChangeArrowheads="1"/>
          </p:cNvSpPr>
          <p:nvPr/>
        </p:nvSpPr>
        <p:spPr bwMode="auto">
          <a:xfrm>
            <a:off x="3295014" y="9217753"/>
            <a:ext cx="2912965" cy="52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marL="0" algn="r" defTabSz="941388" rtl="0" eaLnBrk="1" latinLnBrk="0" hangingPunct="1">
              <a:buClrTx/>
              <a:buFontTx/>
              <a:buNone/>
              <a:defRPr sz="1300" kern="1200">
                <a:solidFill>
                  <a:schemeClr val="tx1"/>
                </a:solidFill>
                <a:latin typeface="Times New Roman" charset="0"/>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30DF693-DA29-497A-976A-BF57439F93AF}" type="slidenum">
              <a:rPr lang="de-CH" altLang="x-none" sz="800">
                <a:latin typeface="Arial" panose="020B0604020202020204" pitchFamily="34" charset="0"/>
              </a:rPr>
              <a:pPr>
                <a:defRPr/>
              </a:pPr>
              <a:t>‹Nr.›</a:t>
            </a:fld>
            <a:endParaRPr lang="de-CH" altLang="x-none" sz="800">
              <a:latin typeface="Arial" panose="020B0604020202020204" pitchFamily="34" charset="0"/>
            </a:endParaRPr>
          </a:p>
        </p:txBody>
      </p:sp>
      <p:pic>
        <p:nvPicPr>
          <p:cNvPr id="8" name="Grafik 7">
            <a:extLst>
              <a:ext uri="{FF2B5EF4-FFF2-40B4-BE49-F238E27FC236}">
                <a16:creationId xmlns:a16="http://schemas.microsoft.com/office/drawing/2014/main" id="{50B99179-6251-1044-9DBF-255ED38ED40C}"/>
              </a:ext>
            </a:extLst>
          </p:cNvPr>
          <p:cNvPicPr>
            <a:picLocks noChangeAspect="1"/>
          </p:cNvPicPr>
          <p:nvPr/>
        </p:nvPicPr>
        <p:blipFill>
          <a:blip r:embed="rId2"/>
          <a:srcRect/>
          <a:stretch/>
        </p:blipFill>
        <p:spPr>
          <a:xfrm>
            <a:off x="4296265" y="0"/>
            <a:ext cx="2112978" cy="1014816"/>
          </a:xfrm>
          <a:prstGeom prst="rect">
            <a:avLst/>
          </a:prstGeom>
        </p:spPr>
      </p:pic>
      <p:cxnSp>
        <p:nvCxnSpPr>
          <p:cNvPr id="9" name="Gerade Verbindung 8">
            <a:extLst>
              <a:ext uri="{FF2B5EF4-FFF2-40B4-BE49-F238E27FC236}">
                <a16:creationId xmlns:a16="http://schemas.microsoft.com/office/drawing/2014/main" id="{2461DF77-7BB6-E644-BC77-835588D70C7C}"/>
              </a:ext>
            </a:extLst>
          </p:cNvPr>
          <p:cNvCxnSpPr>
            <a:cxnSpLocks/>
          </p:cNvCxnSpPr>
          <p:nvPr/>
        </p:nvCxnSpPr>
        <p:spPr>
          <a:xfrm>
            <a:off x="454851" y="836625"/>
            <a:ext cx="5791032" cy="0"/>
          </a:xfrm>
          <a:prstGeom prst="line">
            <a:avLst/>
          </a:prstGeom>
          <a:ln w="6350">
            <a:solidFill>
              <a:srgbClr val="E00032"/>
            </a:solidFill>
          </a:ln>
        </p:spPr>
        <p:style>
          <a:lnRef idx="1">
            <a:schemeClr val="accent6"/>
          </a:lnRef>
          <a:fillRef idx="0">
            <a:schemeClr val="accent6"/>
          </a:fillRef>
          <a:effectRef idx="0">
            <a:schemeClr val="accent6"/>
          </a:effectRef>
          <a:fontRef idx="minor">
            <a:schemeClr val="tx1"/>
          </a:fontRef>
        </p:style>
      </p:cxnSp>
      <p:cxnSp>
        <p:nvCxnSpPr>
          <p:cNvPr id="10" name="Gerade Verbindung 9">
            <a:extLst>
              <a:ext uri="{FF2B5EF4-FFF2-40B4-BE49-F238E27FC236}">
                <a16:creationId xmlns:a16="http://schemas.microsoft.com/office/drawing/2014/main" id="{A5929210-A7E1-104F-AD80-EEE950DF4DBB}"/>
              </a:ext>
            </a:extLst>
          </p:cNvPr>
          <p:cNvCxnSpPr>
            <a:cxnSpLocks/>
          </p:cNvCxnSpPr>
          <p:nvPr/>
        </p:nvCxnSpPr>
        <p:spPr>
          <a:xfrm>
            <a:off x="454851" y="9503944"/>
            <a:ext cx="5791032" cy="0"/>
          </a:xfrm>
          <a:prstGeom prst="line">
            <a:avLst/>
          </a:prstGeom>
          <a:ln w="6350">
            <a:solidFill>
              <a:srgbClr val="E00032"/>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43FB68F-0D7F-C141-858A-05098C55AFDB}"/>
              </a:ext>
            </a:extLst>
          </p:cNvPr>
          <p:cNvSpPr>
            <a:spLocks noGrp="1" noChangeArrowheads="1"/>
          </p:cNvSpPr>
          <p:nvPr>
            <p:ph type="hdr" sz="quarter"/>
          </p:nvPr>
        </p:nvSpPr>
        <p:spPr bwMode="auto">
          <a:xfrm>
            <a:off x="1" y="0"/>
            <a:ext cx="2912966" cy="49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0047" tIns="45024" rIns="90047" bIns="45024" numCol="1" anchor="t" anchorCtr="0" compatLnSpc="1">
            <a:prstTxWarp prst="textNoShape">
              <a:avLst/>
            </a:prstTxWarp>
          </a:bodyPr>
          <a:lstStyle>
            <a:lvl1pPr defTabSz="900061" eaLnBrk="1" hangingPunct="1">
              <a:buClrTx/>
              <a:buFontTx/>
              <a:buNone/>
              <a:defRPr sz="1200">
                <a:latin typeface="Times New Roman" charset="0"/>
                <a:ea typeface="ＭＳ Ｐゴシック" charset="-128"/>
              </a:defRPr>
            </a:lvl1pPr>
          </a:lstStyle>
          <a:p>
            <a:pPr>
              <a:defRPr/>
            </a:pPr>
            <a:endParaRPr lang="de-DE" altLang="x-none"/>
          </a:p>
        </p:txBody>
      </p:sp>
      <p:sp>
        <p:nvSpPr>
          <p:cNvPr id="13315" name="Rectangle 3">
            <a:extLst>
              <a:ext uri="{FF2B5EF4-FFF2-40B4-BE49-F238E27FC236}">
                <a16:creationId xmlns:a16="http://schemas.microsoft.com/office/drawing/2014/main" id="{40775AF5-D638-7042-8613-F39F9C6F4B83}"/>
              </a:ext>
            </a:extLst>
          </p:cNvPr>
          <p:cNvSpPr>
            <a:spLocks noGrp="1" noChangeArrowheads="1"/>
          </p:cNvSpPr>
          <p:nvPr>
            <p:ph type="dt" idx="1"/>
          </p:nvPr>
        </p:nvSpPr>
        <p:spPr bwMode="auto">
          <a:xfrm>
            <a:off x="3805335" y="0"/>
            <a:ext cx="2912965" cy="49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0047" tIns="45024" rIns="90047" bIns="45024" numCol="1" anchor="t" anchorCtr="0" compatLnSpc="1">
            <a:prstTxWarp prst="textNoShape">
              <a:avLst/>
            </a:prstTxWarp>
          </a:bodyPr>
          <a:lstStyle>
            <a:lvl1pPr algn="r" defTabSz="900061" eaLnBrk="1" hangingPunct="1">
              <a:buClrTx/>
              <a:buFontTx/>
              <a:buNone/>
              <a:defRPr sz="1200">
                <a:latin typeface="Times New Roman" charset="0"/>
                <a:ea typeface="ＭＳ Ｐゴシック" charset="-128"/>
              </a:defRPr>
            </a:lvl1pPr>
          </a:lstStyle>
          <a:p>
            <a:pPr>
              <a:defRPr/>
            </a:pPr>
            <a:endParaRPr lang="de-DE" altLang="x-none"/>
          </a:p>
        </p:txBody>
      </p:sp>
      <p:sp>
        <p:nvSpPr>
          <p:cNvPr id="3076" name="Rectangle 4"/>
          <p:cNvSpPr>
            <a:spLocks noGrp="1" noRot="1" noChangeAspect="1" noChangeArrowheads="1" noTextEdit="1"/>
          </p:cNvSpPr>
          <p:nvPr>
            <p:ph type="sldImg" idx="2"/>
          </p:nvPr>
        </p:nvSpPr>
        <p:spPr bwMode="auto">
          <a:xfrm>
            <a:off x="76200"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a:extLst>
              <a:ext uri="{FF2B5EF4-FFF2-40B4-BE49-F238E27FC236}">
                <a16:creationId xmlns:a16="http://schemas.microsoft.com/office/drawing/2014/main" id="{473F5CB3-4C8B-EB42-8D4C-109365151BAA}"/>
              </a:ext>
            </a:extLst>
          </p:cNvPr>
          <p:cNvSpPr>
            <a:spLocks noGrp="1" noChangeArrowheads="1"/>
          </p:cNvSpPr>
          <p:nvPr>
            <p:ph type="body" sz="quarter" idx="3"/>
          </p:nvPr>
        </p:nvSpPr>
        <p:spPr bwMode="auto">
          <a:xfrm>
            <a:off x="896876" y="4682252"/>
            <a:ext cx="4924550" cy="443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0047" tIns="45024" rIns="90047" bIns="45024" numCol="1" anchor="t" anchorCtr="0" compatLnSpc="1">
            <a:prstTxWarp prst="textNoShape">
              <a:avLst/>
            </a:prstTxWarp>
          </a:bodyPr>
          <a:lstStyle/>
          <a:p>
            <a:pPr lvl="0"/>
            <a:r>
              <a:rPr lang="de-CH" altLang="x-none" noProof="0"/>
              <a:t>Klicken Sie, um die Formate des Vorlagentextes zu bearbeiten</a:t>
            </a:r>
          </a:p>
          <a:p>
            <a:pPr lvl="1"/>
            <a:r>
              <a:rPr lang="de-CH" altLang="x-none" noProof="0"/>
              <a:t>Zweite Ebene</a:t>
            </a:r>
          </a:p>
          <a:p>
            <a:pPr lvl="2"/>
            <a:r>
              <a:rPr lang="de-CH" altLang="x-none" noProof="0"/>
              <a:t>Dritte Ebene</a:t>
            </a:r>
          </a:p>
          <a:p>
            <a:pPr lvl="3"/>
            <a:r>
              <a:rPr lang="de-CH" altLang="x-none" noProof="0"/>
              <a:t>Vierte Ebene</a:t>
            </a:r>
          </a:p>
          <a:p>
            <a:pPr lvl="4"/>
            <a:r>
              <a:rPr lang="de-CH" altLang="x-none" noProof="0"/>
              <a:t>Fünfte Ebene</a:t>
            </a:r>
          </a:p>
        </p:txBody>
      </p:sp>
      <p:sp>
        <p:nvSpPr>
          <p:cNvPr id="13318" name="Rectangle 6">
            <a:extLst>
              <a:ext uri="{FF2B5EF4-FFF2-40B4-BE49-F238E27FC236}">
                <a16:creationId xmlns:a16="http://schemas.microsoft.com/office/drawing/2014/main" id="{D23798E7-6ED6-F243-9649-9AF1989EC77F}"/>
              </a:ext>
            </a:extLst>
          </p:cNvPr>
          <p:cNvSpPr>
            <a:spLocks noGrp="1" noChangeArrowheads="1"/>
          </p:cNvSpPr>
          <p:nvPr>
            <p:ph type="ftr" sz="quarter" idx="4"/>
          </p:nvPr>
        </p:nvSpPr>
        <p:spPr bwMode="auto">
          <a:xfrm>
            <a:off x="1" y="9364503"/>
            <a:ext cx="2912966" cy="49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0047" tIns="45024" rIns="90047" bIns="45024" numCol="1" anchor="b" anchorCtr="0" compatLnSpc="1">
            <a:prstTxWarp prst="textNoShape">
              <a:avLst/>
            </a:prstTxWarp>
          </a:bodyPr>
          <a:lstStyle>
            <a:lvl1pPr defTabSz="900061" eaLnBrk="1" hangingPunct="1">
              <a:buClrTx/>
              <a:buFontTx/>
              <a:buNone/>
              <a:defRPr sz="1200">
                <a:latin typeface="Times New Roman" charset="0"/>
                <a:ea typeface="ＭＳ Ｐゴシック" charset="-128"/>
              </a:defRPr>
            </a:lvl1pPr>
          </a:lstStyle>
          <a:p>
            <a:pPr>
              <a:defRPr/>
            </a:pPr>
            <a:endParaRPr lang="de-DE" altLang="x-none"/>
          </a:p>
        </p:txBody>
      </p:sp>
      <p:sp>
        <p:nvSpPr>
          <p:cNvPr id="13319" name="Rectangle 7">
            <a:extLst>
              <a:ext uri="{FF2B5EF4-FFF2-40B4-BE49-F238E27FC236}">
                <a16:creationId xmlns:a16="http://schemas.microsoft.com/office/drawing/2014/main" id="{04C21DEB-55D3-F644-845A-B4EA35DEF78A}"/>
              </a:ext>
            </a:extLst>
          </p:cNvPr>
          <p:cNvSpPr>
            <a:spLocks noGrp="1" noChangeArrowheads="1"/>
          </p:cNvSpPr>
          <p:nvPr>
            <p:ph type="sldNum" sz="quarter" idx="5"/>
          </p:nvPr>
        </p:nvSpPr>
        <p:spPr bwMode="auto">
          <a:xfrm>
            <a:off x="3805335" y="9364503"/>
            <a:ext cx="2912965" cy="49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0047" tIns="45024" rIns="90047" bIns="45024" numCol="1" anchor="b" anchorCtr="0" compatLnSpc="1">
            <a:prstTxWarp prst="textNoShape">
              <a:avLst/>
            </a:prstTxWarp>
          </a:bodyPr>
          <a:lstStyle>
            <a:lvl1pPr algn="r" defTabSz="900061" eaLnBrk="1" hangingPunct="1">
              <a:buClrTx/>
              <a:buFontTx/>
              <a:buNone/>
              <a:defRPr sz="1200">
                <a:latin typeface="Times New Roman" charset="0"/>
                <a:ea typeface="ＭＳ Ｐゴシック" charset="-128"/>
              </a:defRPr>
            </a:lvl1pPr>
          </a:lstStyle>
          <a:p>
            <a:pPr>
              <a:defRPr/>
            </a:pPr>
            <a:fld id="{31AB54B6-8CA2-4D24-9AA1-87C4ECEA1D57}" type="slidenum">
              <a:rPr lang="de-CH" altLang="x-none"/>
              <a:pPr>
                <a:defRPr/>
              </a:pPr>
              <a:t>‹Nr.›</a:t>
            </a:fld>
            <a:endParaRPr lang="de-CH"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ＭＳ Ｐゴシック" pitchFamily="-97" charset="-128"/>
      </a:defRPr>
    </a:lvl1pPr>
    <a:lvl2pPr marL="4572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ChangeArrowheads="1" noTextEdit="1"/>
          </p:cNvSpPr>
          <p:nvPr>
            <p:ph type="sldImg"/>
          </p:nvPr>
        </p:nvSpPr>
        <p:spPr>
          <a:ln/>
        </p:spPr>
      </p:sp>
      <p:sp>
        <p:nvSpPr>
          <p:cNvPr id="6146" name="Rectangle 3"/>
          <p:cNvSpPr>
            <a:spLocks noGrp="1" noChangeArrowheads="1"/>
          </p:cNvSpPr>
          <p:nvPr>
            <p:ph type="body" idx="1"/>
          </p:nvPr>
        </p:nvSpPr>
        <p:spPr>
          <a:noFill/>
        </p:spPr>
        <p:txBody>
          <a:bodyPr/>
          <a:lstStyle/>
          <a:p>
            <a:pPr eaLnBrk="1" hangingPunct="1"/>
            <a:endParaRPr lang="de-DE" altLang="de-DE">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DOE</a:t>
            </a:r>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10</a:t>
            </a:fld>
            <a:endParaRPr lang="de-CH" altLang="x-none"/>
          </a:p>
        </p:txBody>
      </p:sp>
    </p:spTree>
    <p:extLst>
      <p:ext uri="{BB962C8B-B14F-4D97-AF65-F5344CB8AC3E}">
        <p14:creationId xmlns:p14="http://schemas.microsoft.com/office/powerpoint/2010/main" val="3194595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11</a:t>
            </a:fld>
            <a:endParaRPr lang="de-CH" altLang="x-none"/>
          </a:p>
        </p:txBody>
      </p:sp>
    </p:spTree>
    <p:extLst>
      <p:ext uri="{BB962C8B-B14F-4D97-AF65-F5344CB8AC3E}">
        <p14:creationId xmlns:p14="http://schemas.microsoft.com/office/powerpoint/2010/main" val="3817507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buFont typeface="+mj-lt"/>
              <a:buAutoNum type="arabicPeriod"/>
            </a:pPr>
            <a:r>
              <a:rPr lang="de-CH" sz="1800">
                <a:effectLst/>
                <a:latin typeface="Calibri" panose="020F0502020204030204" pitchFamily="34" charset="0"/>
                <a:ea typeface="Calibri" panose="020F0502020204030204" pitchFamily="34" charset="0"/>
                <a:cs typeface="Times New Roman" panose="02020603050405020304" pitchFamily="18" charset="0"/>
              </a:rPr>
              <a:t>Sei dankbar für die Nahrung, die du isst.</a:t>
            </a:r>
          </a:p>
          <a:p>
            <a:pPr marL="342900" lvl="0" indent="-342900">
              <a:buFont typeface="+mj-lt"/>
              <a:buAutoNum type="arabicPeriod"/>
            </a:pPr>
            <a:r>
              <a:rPr lang="de-CH" sz="1800">
                <a:effectLst/>
                <a:latin typeface="Calibri" panose="020F0502020204030204" pitchFamily="34" charset="0"/>
                <a:ea typeface="Calibri" panose="020F0502020204030204" pitchFamily="34" charset="0"/>
                <a:cs typeface="Times New Roman" panose="02020603050405020304" pitchFamily="18" charset="0"/>
              </a:rPr>
              <a:t>Esse lokale oder regionale Produkte.</a:t>
            </a:r>
          </a:p>
          <a:p>
            <a:pPr marL="342900" lvl="0" indent="-342900">
              <a:buFont typeface="+mj-lt"/>
              <a:buAutoNum type="arabicPeriod"/>
            </a:pPr>
            <a:r>
              <a:rPr lang="de-CH" sz="1800">
                <a:effectLst/>
                <a:latin typeface="Calibri" panose="020F0502020204030204" pitchFamily="34" charset="0"/>
                <a:ea typeface="Calibri" panose="020F0502020204030204" pitchFamily="34" charset="0"/>
                <a:cs typeface="Times New Roman" panose="02020603050405020304" pitchFamily="18" charset="0"/>
              </a:rPr>
              <a:t>Setze dich dafür ein, dass alle Menschen Wissen über erschwingliche und nahrhafte Lebensmittel und den Zugang dazu haben.</a:t>
            </a:r>
          </a:p>
          <a:p>
            <a:pPr marL="342900" lvl="0" indent="-342900">
              <a:buFont typeface="+mj-lt"/>
              <a:buAutoNum type="arabicPeriod"/>
            </a:pPr>
            <a:r>
              <a:rPr lang="de-CH" sz="1800">
                <a:effectLst/>
                <a:latin typeface="Calibri" panose="020F0502020204030204" pitchFamily="34" charset="0"/>
                <a:ea typeface="Calibri" panose="020F0502020204030204" pitchFamily="34" charset="0"/>
                <a:cs typeface="Times New Roman" panose="02020603050405020304" pitchFamily="18" charset="0"/>
              </a:rPr>
              <a:t>Esse bewusst und massvoll.</a:t>
            </a:r>
          </a:p>
          <a:p>
            <a:pPr marL="342900" lvl="0" indent="-342900">
              <a:buFont typeface="+mj-lt"/>
              <a:buAutoNum type="arabicPeriod"/>
            </a:pPr>
            <a:r>
              <a:rPr lang="de-CH" sz="1800">
                <a:effectLst/>
                <a:latin typeface="Calibri" panose="020F0502020204030204" pitchFamily="34" charset="0"/>
                <a:ea typeface="Calibri" panose="020F0502020204030204" pitchFamily="34" charset="0"/>
                <a:cs typeface="Times New Roman" panose="02020603050405020304" pitchFamily="18" charset="0"/>
              </a:rPr>
              <a:t>Verschwende keine Lebensmittel.</a:t>
            </a:r>
          </a:p>
          <a:p>
            <a:pPr marL="342900" lvl="0" indent="-342900">
              <a:buFont typeface="+mj-lt"/>
              <a:buAutoNum type="arabicPeriod"/>
            </a:pPr>
            <a:r>
              <a:rPr lang="de-CH" sz="1800">
                <a:effectLst/>
                <a:latin typeface="Calibri" panose="020F0502020204030204" pitchFamily="34" charset="0"/>
                <a:ea typeface="Calibri" panose="020F0502020204030204" pitchFamily="34" charset="0"/>
                <a:cs typeface="Times New Roman" panose="02020603050405020304" pitchFamily="18" charset="0"/>
              </a:rPr>
              <a:t>Sei denen dankbar, die für dich Lebensmittel anbauen und zubereiten.</a:t>
            </a:r>
          </a:p>
          <a:p>
            <a:pPr marL="342900" lvl="0" indent="-342900">
              <a:buFont typeface="+mj-lt"/>
              <a:buAutoNum type="arabicPeriod"/>
            </a:pPr>
            <a:r>
              <a:rPr lang="de-CH" sz="1800">
                <a:effectLst/>
                <a:latin typeface="Calibri" panose="020F0502020204030204" pitchFamily="34" charset="0"/>
                <a:ea typeface="Calibri" panose="020F0502020204030204" pitchFamily="34" charset="0"/>
                <a:cs typeface="Times New Roman" panose="02020603050405020304" pitchFamily="18" charset="0"/>
              </a:rPr>
              <a:t>Unterstütze gerechte Löhne für alle, die in der Landwirtschaft oder in der Nahrungsmittelindustrie arbeiten.</a:t>
            </a:r>
          </a:p>
          <a:p>
            <a:pPr marL="342900" lvl="0" indent="-342900">
              <a:buFont typeface="+mj-lt"/>
              <a:buAutoNum type="arabicPeriod"/>
            </a:pPr>
            <a:r>
              <a:rPr lang="de-CH" sz="1800">
                <a:effectLst/>
                <a:latin typeface="Calibri" panose="020F0502020204030204" pitchFamily="34" charset="0"/>
                <a:ea typeface="Calibri" panose="020F0502020204030204" pitchFamily="34" charset="0"/>
                <a:cs typeface="Times New Roman" panose="02020603050405020304" pitchFamily="18" charset="0"/>
              </a:rPr>
              <a:t>Verringere die schädlichen Auswirkungen der Nahrungsmittelindustrie auf Land, Wasser und Luft.</a:t>
            </a:r>
          </a:p>
          <a:p>
            <a:pPr marL="342900" lvl="0" indent="-342900">
              <a:buFont typeface="+mj-lt"/>
              <a:buAutoNum type="arabicPeriod"/>
            </a:pPr>
            <a:r>
              <a:rPr lang="de-CH" sz="1800">
                <a:effectLst/>
                <a:latin typeface="Calibri" panose="020F0502020204030204" pitchFamily="34" charset="0"/>
                <a:ea typeface="Calibri" panose="020F0502020204030204" pitchFamily="34" charset="0"/>
                <a:cs typeface="Times New Roman" panose="02020603050405020304" pitchFamily="18" charset="0"/>
              </a:rPr>
              <a:t>Schütze die Artenvielfalt von Saatgut, Böden, Ökosystemen und Kulturen.</a:t>
            </a:r>
          </a:p>
          <a:p>
            <a:pPr marL="342900" lvl="0" indent="-342900">
              <a:buFont typeface="+mj-lt"/>
              <a:buAutoNum type="arabicPeriod"/>
            </a:pPr>
            <a:r>
              <a:rPr lang="de-CH" sz="1800">
                <a:effectLst/>
                <a:latin typeface="Calibri" panose="020F0502020204030204" pitchFamily="34" charset="0"/>
                <a:ea typeface="Calibri" panose="020F0502020204030204" pitchFamily="34" charset="0"/>
                <a:cs typeface="Times New Roman" panose="02020603050405020304" pitchFamily="18" charset="0"/>
              </a:rPr>
              <a:t>Erfreue dich am Geschenk der Nahrung und teile es mit allen.</a:t>
            </a:r>
          </a:p>
          <a:p>
            <a:endParaRPr lang="de-CH"/>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16</a:t>
            </a:fld>
            <a:endParaRPr lang="de-CH" altLang="x-none"/>
          </a:p>
        </p:txBody>
      </p:sp>
    </p:spTree>
    <p:extLst>
      <p:ext uri="{BB962C8B-B14F-4D97-AF65-F5344CB8AC3E}">
        <p14:creationId xmlns:p14="http://schemas.microsoft.com/office/powerpoint/2010/main" val="1425126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buFont typeface="+mj-lt"/>
              <a:buAutoNum type="arabicPeriod"/>
            </a:pPr>
            <a:r>
              <a:rPr lang="de-CH" sz="1800">
                <a:effectLst/>
                <a:latin typeface="Calibri" panose="020F0502020204030204" pitchFamily="34" charset="0"/>
                <a:ea typeface="Calibri" panose="020F0502020204030204" pitchFamily="34" charset="0"/>
                <a:cs typeface="Times New Roman" panose="02020603050405020304" pitchFamily="18" charset="0"/>
              </a:rPr>
              <a:t>Sei dankbar für die Nahrung, die du isst.</a:t>
            </a:r>
          </a:p>
          <a:p>
            <a:pPr marL="342900" lvl="0" indent="-342900">
              <a:buFont typeface="+mj-lt"/>
              <a:buAutoNum type="arabicPeriod"/>
            </a:pPr>
            <a:r>
              <a:rPr lang="de-CH" sz="1800">
                <a:effectLst/>
                <a:latin typeface="Calibri" panose="020F0502020204030204" pitchFamily="34" charset="0"/>
                <a:ea typeface="Calibri" panose="020F0502020204030204" pitchFamily="34" charset="0"/>
                <a:cs typeface="Times New Roman" panose="02020603050405020304" pitchFamily="18" charset="0"/>
              </a:rPr>
              <a:t>Esse lokale oder regionale Produkte.</a:t>
            </a:r>
          </a:p>
          <a:p>
            <a:pPr marL="342900" lvl="0" indent="-342900">
              <a:buFont typeface="+mj-lt"/>
              <a:buAutoNum type="arabicPeriod"/>
            </a:pPr>
            <a:r>
              <a:rPr lang="de-CH" sz="1800">
                <a:effectLst/>
                <a:latin typeface="Calibri" panose="020F0502020204030204" pitchFamily="34" charset="0"/>
                <a:ea typeface="Calibri" panose="020F0502020204030204" pitchFamily="34" charset="0"/>
                <a:cs typeface="Times New Roman" panose="02020603050405020304" pitchFamily="18" charset="0"/>
              </a:rPr>
              <a:t>Setze dich dafür ein, dass alle Menschen Wissen über erschwingliche und nahrhafte Lebensmittel und den Zugang dazu haben.</a:t>
            </a:r>
          </a:p>
          <a:p>
            <a:pPr marL="342900" lvl="0" indent="-342900">
              <a:buFont typeface="+mj-lt"/>
              <a:buAutoNum type="arabicPeriod"/>
            </a:pPr>
            <a:r>
              <a:rPr lang="de-CH" sz="1800">
                <a:effectLst/>
                <a:latin typeface="Calibri" panose="020F0502020204030204" pitchFamily="34" charset="0"/>
                <a:ea typeface="Calibri" panose="020F0502020204030204" pitchFamily="34" charset="0"/>
                <a:cs typeface="Times New Roman" panose="02020603050405020304" pitchFamily="18" charset="0"/>
              </a:rPr>
              <a:t>Esse bewusst und massvoll.</a:t>
            </a:r>
          </a:p>
          <a:p>
            <a:pPr marL="342900" lvl="0" indent="-342900">
              <a:buFont typeface="+mj-lt"/>
              <a:buAutoNum type="arabicPeriod"/>
            </a:pPr>
            <a:r>
              <a:rPr lang="de-CH" sz="1800">
                <a:effectLst/>
                <a:latin typeface="Calibri" panose="020F0502020204030204" pitchFamily="34" charset="0"/>
                <a:ea typeface="Calibri" panose="020F0502020204030204" pitchFamily="34" charset="0"/>
                <a:cs typeface="Times New Roman" panose="02020603050405020304" pitchFamily="18" charset="0"/>
              </a:rPr>
              <a:t>Verschwende keine Lebensmittel.</a:t>
            </a:r>
          </a:p>
          <a:p>
            <a:pPr marL="342900" lvl="0" indent="-342900">
              <a:buFont typeface="+mj-lt"/>
              <a:buAutoNum type="arabicPeriod"/>
            </a:pPr>
            <a:r>
              <a:rPr lang="de-CH" sz="1800">
                <a:effectLst/>
                <a:latin typeface="Calibri" panose="020F0502020204030204" pitchFamily="34" charset="0"/>
                <a:ea typeface="Calibri" panose="020F0502020204030204" pitchFamily="34" charset="0"/>
                <a:cs typeface="Times New Roman" panose="02020603050405020304" pitchFamily="18" charset="0"/>
              </a:rPr>
              <a:t>Sei denen dankbar, die für dich Lebensmittel anbauen und zubereiten.</a:t>
            </a:r>
          </a:p>
          <a:p>
            <a:pPr marL="342900" lvl="0" indent="-342900">
              <a:buFont typeface="+mj-lt"/>
              <a:buAutoNum type="arabicPeriod"/>
            </a:pPr>
            <a:r>
              <a:rPr lang="de-CH" sz="1800">
                <a:effectLst/>
                <a:latin typeface="Calibri" panose="020F0502020204030204" pitchFamily="34" charset="0"/>
                <a:ea typeface="Calibri" panose="020F0502020204030204" pitchFamily="34" charset="0"/>
                <a:cs typeface="Times New Roman" panose="02020603050405020304" pitchFamily="18" charset="0"/>
              </a:rPr>
              <a:t>Unterstütze gerechte Löhne für alle, die in der Landwirtschaft oder in der Nahrungsmittelindustrie arbeiten.</a:t>
            </a:r>
          </a:p>
          <a:p>
            <a:pPr marL="342900" lvl="0" indent="-342900">
              <a:buFont typeface="+mj-lt"/>
              <a:buAutoNum type="arabicPeriod"/>
            </a:pPr>
            <a:r>
              <a:rPr lang="de-CH" sz="1800">
                <a:effectLst/>
                <a:latin typeface="Calibri" panose="020F0502020204030204" pitchFamily="34" charset="0"/>
                <a:ea typeface="Calibri" panose="020F0502020204030204" pitchFamily="34" charset="0"/>
                <a:cs typeface="Times New Roman" panose="02020603050405020304" pitchFamily="18" charset="0"/>
              </a:rPr>
              <a:t>Verringere die schädlichen Auswirkungen der Nahrungsmittelindustrie auf Land, Wasser und Luft.</a:t>
            </a:r>
          </a:p>
          <a:p>
            <a:pPr marL="342900" lvl="0" indent="-342900">
              <a:buFont typeface="+mj-lt"/>
              <a:buAutoNum type="arabicPeriod"/>
            </a:pPr>
            <a:r>
              <a:rPr lang="de-CH" sz="1800">
                <a:effectLst/>
                <a:latin typeface="Calibri" panose="020F0502020204030204" pitchFamily="34" charset="0"/>
                <a:ea typeface="Calibri" panose="020F0502020204030204" pitchFamily="34" charset="0"/>
                <a:cs typeface="Times New Roman" panose="02020603050405020304" pitchFamily="18" charset="0"/>
              </a:rPr>
              <a:t>Schütze die Artenvielfalt von Saatgut, Böden, Ökosystemen und Kulturen.</a:t>
            </a:r>
          </a:p>
          <a:p>
            <a:pPr marL="342900" lvl="0" indent="-342900">
              <a:buFont typeface="+mj-lt"/>
              <a:buAutoNum type="arabicPeriod"/>
            </a:pPr>
            <a:r>
              <a:rPr lang="de-CH" sz="1800">
                <a:effectLst/>
                <a:latin typeface="Calibri" panose="020F0502020204030204" pitchFamily="34" charset="0"/>
                <a:ea typeface="Calibri" panose="020F0502020204030204" pitchFamily="34" charset="0"/>
                <a:cs typeface="Times New Roman" panose="02020603050405020304" pitchFamily="18" charset="0"/>
              </a:rPr>
              <a:t>Erfreue dich am Geschenk der Nahrung und teile es mit allen.</a:t>
            </a:r>
          </a:p>
          <a:p>
            <a:endParaRPr lang="de-CH"/>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17</a:t>
            </a:fld>
            <a:endParaRPr lang="de-CH" altLang="x-none"/>
          </a:p>
        </p:txBody>
      </p:sp>
    </p:spTree>
    <p:extLst>
      <p:ext uri="{BB962C8B-B14F-4D97-AF65-F5344CB8AC3E}">
        <p14:creationId xmlns:p14="http://schemas.microsoft.com/office/powerpoint/2010/main" val="3855176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31AB54B6-8CA2-4D24-9AA1-87C4ECEA1D57}" type="slidenum">
              <a:rPr lang="de-CH" altLang="x-none" smtClean="0"/>
              <a:pPr>
                <a:defRPr/>
              </a:pPr>
              <a:t>19</a:t>
            </a:fld>
            <a:endParaRPr lang="de-CH" altLang="x-none"/>
          </a:p>
        </p:txBody>
      </p:sp>
    </p:spTree>
    <p:extLst>
      <p:ext uri="{BB962C8B-B14F-4D97-AF65-F5344CB8AC3E}">
        <p14:creationId xmlns:p14="http://schemas.microsoft.com/office/powerpoint/2010/main" val="2696515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Diesmal keine Kooperation mit Misereor. Ihr Hungertuch passt thematisch nicht zu unserer Kampagne.</a:t>
            </a:r>
          </a:p>
        </p:txBody>
      </p:sp>
      <p:sp>
        <p:nvSpPr>
          <p:cNvPr id="4" name="Foliennummernplatzhalter 3"/>
          <p:cNvSpPr>
            <a:spLocks noGrp="1"/>
          </p:cNvSpPr>
          <p:nvPr>
            <p:ph type="sldNum" sz="quarter" idx="10"/>
          </p:nvPr>
        </p:nvSpPr>
        <p:spPr/>
        <p:txBody>
          <a:bodyPr/>
          <a:lstStyle/>
          <a:p>
            <a:pPr>
              <a:defRPr/>
            </a:pPr>
            <a:fld id="{31AB54B6-8CA2-4D24-9AA1-87C4ECEA1D57}" type="slidenum">
              <a:rPr lang="de-CH" altLang="x-none" smtClean="0"/>
              <a:pPr>
                <a:defRPr/>
              </a:pPr>
              <a:t>21</a:t>
            </a:fld>
            <a:endParaRPr lang="de-CH" altLang="x-none"/>
          </a:p>
        </p:txBody>
      </p:sp>
    </p:spTree>
    <p:extLst>
      <p:ext uri="{BB962C8B-B14F-4D97-AF65-F5344CB8AC3E}">
        <p14:creationId xmlns:p14="http://schemas.microsoft.com/office/powerpoint/2010/main" val="4240501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22</a:t>
            </a:fld>
            <a:endParaRPr lang="de-CH" altLang="x-none"/>
          </a:p>
        </p:txBody>
      </p:sp>
    </p:spTree>
    <p:extLst>
      <p:ext uri="{BB962C8B-B14F-4D97-AF65-F5344CB8AC3E}">
        <p14:creationId xmlns:p14="http://schemas.microsoft.com/office/powerpoint/2010/main" val="3170425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23</a:t>
            </a:fld>
            <a:endParaRPr lang="de-CH" altLang="x-none"/>
          </a:p>
        </p:txBody>
      </p:sp>
    </p:spTree>
    <p:extLst>
      <p:ext uri="{BB962C8B-B14F-4D97-AF65-F5344CB8AC3E}">
        <p14:creationId xmlns:p14="http://schemas.microsoft.com/office/powerpoint/2010/main" val="3744695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31AB54B6-8CA2-4D24-9AA1-87C4ECEA1D57}" type="slidenum">
              <a:rPr lang="de-CH" altLang="x-none" smtClean="0"/>
              <a:pPr>
                <a:defRPr/>
              </a:pPr>
              <a:t>24</a:t>
            </a:fld>
            <a:endParaRPr lang="de-CH" altLang="x-none"/>
          </a:p>
        </p:txBody>
      </p:sp>
    </p:spTree>
    <p:extLst>
      <p:ext uri="{BB962C8B-B14F-4D97-AF65-F5344CB8AC3E}">
        <p14:creationId xmlns:p14="http://schemas.microsoft.com/office/powerpoint/2010/main" val="1473649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a:solidFill>
                  <a:srgbClr val="5A8E22"/>
                </a:solidFill>
                <a:effectLst/>
                <a:latin typeface="Fira Sans" panose="020B0503050000020004" pitchFamily="34" charset="0"/>
              </a:rPr>
              <a:t>DOE</a:t>
            </a:r>
            <a:br>
              <a:rPr lang="de-DE" b="0" i="0">
                <a:solidFill>
                  <a:srgbClr val="5A8E22"/>
                </a:solidFill>
                <a:effectLst/>
                <a:latin typeface="Fira Sans" panose="020B0503050000020004" pitchFamily="34" charset="0"/>
              </a:rPr>
            </a:br>
            <a:endParaRPr lang="de-DE" b="0" i="0">
              <a:solidFill>
                <a:srgbClr val="000000"/>
              </a:solidFill>
              <a:effectLst/>
              <a:latin typeface="Fira Sans" panose="020B0503050000020004" pitchFamily="34" charset="0"/>
            </a:endParaRPr>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27</a:t>
            </a:fld>
            <a:endParaRPr lang="de-CH" altLang="x-none"/>
          </a:p>
        </p:txBody>
      </p:sp>
    </p:spTree>
    <p:extLst>
      <p:ext uri="{BB962C8B-B14F-4D97-AF65-F5344CB8AC3E}">
        <p14:creationId xmlns:p14="http://schemas.microsoft.com/office/powerpoint/2010/main" val="80298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EF</a:t>
            </a:r>
          </a:p>
        </p:txBody>
      </p:sp>
      <p:sp>
        <p:nvSpPr>
          <p:cNvPr id="4" name="Slide Number Placeholder 3"/>
          <p:cNvSpPr>
            <a:spLocks noGrp="1"/>
          </p:cNvSpPr>
          <p:nvPr>
            <p:ph type="sldNum" sz="quarter" idx="5"/>
          </p:nvPr>
        </p:nvSpPr>
        <p:spPr/>
        <p:txBody>
          <a:bodyPr/>
          <a:lstStyle/>
          <a:p>
            <a:pPr>
              <a:defRPr/>
            </a:pPr>
            <a:fld id="{31AB54B6-8CA2-4D24-9AA1-87C4ECEA1D57}" type="slidenum">
              <a:rPr lang="de-CH" altLang="x-none"/>
              <a:pPr>
                <a:defRPr/>
              </a:pPr>
              <a:t>2</a:t>
            </a:fld>
            <a:endParaRPr lang="de-CH" altLang="x-none"/>
          </a:p>
        </p:txBody>
      </p:sp>
    </p:spTree>
    <p:extLst>
      <p:ext uri="{BB962C8B-B14F-4D97-AF65-F5344CB8AC3E}">
        <p14:creationId xmlns:p14="http://schemas.microsoft.com/office/powerpoint/2010/main" val="2354889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Läuft ab Mitte Februar mit neuen Inhalten JOC</a:t>
            </a:r>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28</a:t>
            </a:fld>
            <a:endParaRPr lang="de-CH" altLang="x-none"/>
          </a:p>
        </p:txBody>
      </p:sp>
    </p:spTree>
    <p:extLst>
      <p:ext uri="{BB962C8B-B14F-4D97-AF65-F5344CB8AC3E}">
        <p14:creationId xmlns:p14="http://schemas.microsoft.com/office/powerpoint/2010/main" val="4119643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29</a:t>
            </a:fld>
            <a:endParaRPr lang="de-CH" altLang="x-none"/>
          </a:p>
        </p:txBody>
      </p:sp>
    </p:spTree>
    <p:extLst>
      <p:ext uri="{BB962C8B-B14F-4D97-AF65-F5344CB8AC3E}">
        <p14:creationId xmlns:p14="http://schemas.microsoft.com/office/powerpoint/2010/main" val="1716226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30</a:t>
            </a:fld>
            <a:endParaRPr lang="de-CH" altLang="x-none"/>
          </a:p>
        </p:txBody>
      </p:sp>
    </p:spTree>
    <p:extLst>
      <p:ext uri="{BB962C8B-B14F-4D97-AF65-F5344CB8AC3E}">
        <p14:creationId xmlns:p14="http://schemas.microsoft.com/office/powerpoint/2010/main" val="1317470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Simon kann gerne zu den Impulsveranstaltungen für Workshop Vorstellung etc. eingeladen werden.</a:t>
            </a:r>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31</a:t>
            </a:fld>
            <a:endParaRPr lang="de-CH" altLang="x-none"/>
          </a:p>
        </p:txBody>
      </p:sp>
    </p:spTree>
    <p:extLst>
      <p:ext uri="{BB962C8B-B14F-4D97-AF65-F5344CB8AC3E}">
        <p14:creationId xmlns:p14="http://schemas.microsoft.com/office/powerpoint/2010/main" val="1916193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EF</a:t>
            </a:r>
          </a:p>
          <a:p>
            <a:endParaRPr lang="de-CH"/>
          </a:p>
        </p:txBody>
      </p:sp>
    </p:spTree>
    <p:extLst>
      <p:ext uri="{BB962C8B-B14F-4D97-AF65-F5344CB8AC3E}">
        <p14:creationId xmlns:p14="http://schemas.microsoft.com/office/powerpoint/2010/main" val="3721330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EF</a:t>
            </a:r>
          </a:p>
          <a:p>
            <a:endParaRPr lang="de-CH"/>
          </a:p>
        </p:txBody>
      </p:sp>
    </p:spTree>
    <p:extLst>
      <p:ext uri="{BB962C8B-B14F-4D97-AF65-F5344CB8AC3E}">
        <p14:creationId xmlns:p14="http://schemas.microsoft.com/office/powerpoint/2010/main" val="3700799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EF</a:t>
            </a:r>
          </a:p>
          <a:p>
            <a:endParaRPr lang="de-CH"/>
          </a:p>
        </p:txBody>
      </p:sp>
    </p:spTree>
    <p:extLst>
      <p:ext uri="{BB962C8B-B14F-4D97-AF65-F5344CB8AC3E}">
        <p14:creationId xmlns:p14="http://schemas.microsoft.com/office/powerpoint/2010/main" val="2756236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EF: </a:t>
            </a:r>
          </a:p>
        </p:txBody>
      </p:sp>
    </p:spTree>
    <p:extLst>
      <p:ext uri="{BB962C8B-B14F-4D97-AF65-F5344CB8AC3E}">
        <p14:creationId xmlns:p14="http://schemas.microsoft.com/office/powerpoint/2010/main" val="2487821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24093" eaLnBrk="1" fontAlgn="auto" hangingPunct="1">
              <a:spcBef>
                <a:spcPts val="0"/>
              </a:spcBef>
              <a:spcAft>
                <a:spcPts val="0"/>
              </a:spcAft>
              <a:defRPr/>
            </a:pPr>
            <a:r>
              <a:rPr lang="de-DE"/>
              <a:t>EF: Durch die mangelnde Energiezufuhr fällt es unterernährten Menschen schwer, alltägliche Dinge zu erledigen. Körperliche Arbeiten, die sonst leicht von der Hand gehen, werden zur Strapaze. Auch die geistige Leistungsfähigkeit verringert sich und das Lernen fällt plötzlich schwer, das Immunsystem leidet und die Abwehrkräfte sind geschwächt. So kommt es, dass harmlose Krankheiten bei unterernährten Menschen oft tödlich verlaufen</a:t>
            </a:r>
          </a:p>
          <a:p>
            <a:pPr defTabSz="924093" eaLnBrk="1" fontAlgn="auto" hangingPunct="1">
              <a:spcBef>
                <a:spcPts val="0"/>
              </a:spcBef>
              <a:spcAft>
                <a:spcPts val="0"/>
              </a:spcAft>
              <a:defRPr/>
            </a:pPr>
            <a:endParaRPr lang="de-DE"/>
          </a:p>
          <a:p>
            <a:pPr defTabSz="924093" eaLnBrk="1" fontAlgn="auto" hangingPunct="1">
              <a:spcBef>
                <a:spcPts val="0"/>
              </a:spcBef>
              <a:spcAft>
                <a:spcPts val="0"/>
              </a:spcAft>
              <a:defRPr/>
            </a:pPr>
            <a:endParaRPr lang="de-DE"/>
          </a:p>
          <a:p>
            <a:pPr defTabSz="924093" eaLnBrk="1" fontAlgn="auto" hangingPunct="1">
              <a:spcBef>
                <a:spcPts val="0"/>
              </a:spcBef>
              <a:spcAft>
                <a:spcPts val="0"/>
              </a:spcAft>
              <a:defRPr/>
            </a:pPr>
            <a:r>
              <a:rPr lang="de-CH"/>
              <a:t>https://www.bpb.de/themen/globalisierung/welternaehrung/178484/hunger-und-fehlernaehrung/</a:t>
            </a:r>
            <a:endParaRPr lang="de-DE"/>
          </a:p>
          <a:p>
            <a:pPr defTabSz="924093" eaLnBrk="1" fontAlgn="auto" hangingPunct="1">
              <a:spcBef>
                <a:spcPts val="0"/>
              </a:spcBef>
              <a:spcAft>
                <a:spcPts val="0"/>
              </a:spcAft>
              <a:defRPr/>
            </a:pPr>
            <a:r>
              <a:rPr lang="de-CH"/>
              <a:t>https://www.aktion-deutschland-hilft.de/de/fachthemen/natur-humanitaere-katastrophen/hungersnoete/hunger-unter-und-mangelernaehrung/</a:t>
            </a:r>
          </a:p>
        </p:txBody>
      </p:sp>
    </p:spTree>
    <p:extLst>
      <p:ext uri="{BB962C8B-B14F-4D97-AF65-F5344CB8AC3E}">
        <p14:creationId xmlns:p14="http://schemas.microsoft.com/office/powerpoint/2010/main" val="2322324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EF</a:t>
            </a:r>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8</a:t>
            </a:fld>
            <a:endParaRPr lang="de-CH" altLang="x-none"/>
          </a:p>
        </p:txBody>
      </p:sp>
    </p:spTree>
    <p:extLst>
      <p:ext uri="{BB962C8B-B14F-4D97-AF65-F5344CB8AC3E}">
        <p14:creationId xmlns:p14="http://schemas.microsoft.com/office/powerpoint/2010/main" val="1662314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t>DOE</a:t>
            </a:r>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9</a:t>
            </a:fld>
            <a:endParaRPr lang="de-CH" altLang="x-none"/>
          </a:p>
        </p:txBody>
      </p:sp>
    </p:spTree>
    <p:extLst>
      <p:ext uri="{BB962C8B-B14F-4D97-AF65-F5344CB8AC3E}">
        <p14:creationId xmlns:p14="http://schemas.microsoft.com/office/powerpoint/2010/main" val="37096841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elfolie">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2B53F8BA-64C8-5C4B-BE0A-23D072ADC9B4}"/>
              </a:ext>
            </a:extLst>
          </p:cNvPr>
          <p:cNvSpPr>
            <a:spLocks noGrp="1"/>
          </p:cNvSpPr>
          <p:nvPr>
            <p:ph type="pic" sz="quarter" idx="10"/>
          </p:nvPr>
        </p:nvSpPr>
        <p:spPr>
          <a:xfrm>
            <a:off x="0" y="0"/>
            <a:ext cx="9144000" cy="3322553"/>
          </a:xfrm>
          <a:prstGeom prst="rect">
            <a:avLst/>
          </a:prstGeom>
        </p:spPr>
        <p:txBody>
          <a:bodyPr/>
          <a:lstStyle/>
          <a:p>
            <a:endParaRPr lang="de-DE"/>
          </a:p>
        </p:txBody>
      </p:sp>
      <p:sp>
        <p:nvSpPr>
          <p:cNvPr id="5" name="Rectangle 28">
            <a:extLst>
              <a:ext uri="{FF2B5EF4-FFF2-40B4-BE49-F238E27FC236}">
                <a16:creationId xmlns:a16="http://schemas.microsoft.com/office/drawing/2014/main" id="{1EDC5961-24BB-4748-B008-A0207E90270A}"/>
              </a:ext>
            </a:extLst>
          </p:cNvPr>
          <p:cNvSpPr>
            <a:spLocks noChangeArrowheads="1"/>
          </p:cNvSpPr>
          <p:nvPr userDrawn="1"/>
        </p:nvSpPr>
        <p:spPr bwMode="auto">
          <a:xfrm>
            <a:off x="315692" y="4884125"/>
            <a:ext cx="3949181" cy="176486"/>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eaLnBrk="1" hangingPunct="1">
              <a:buClr>
                <a:schemeClr val="tx1"/>
              </a:buClr>
              <a:defRPr/>
            </a:pPr>
            <a:r>
              <a:rPr lang="de-CH" altLang="x-none" sz="700" b="1" i="0" baseline="0">
                <a:latin typeface="Arial" charset="0"/>
              </a:rPr>
              <a:t>© Ökumenische Kampagne 2025</a:t>
            </a:r>
            <a:endParaRPr lang="de-CH" altLang="x-none" sz="700" baseline="0">
              <a:latin typeface="Arial" charset="0"/>
            </a:endParaRPr>
          </a:p>
        </p:txBody>
      </p:sp>
      <p:pic>
        <p:nvPicPr>
          <p:cNvPr id="14" name="Grafik 13">
            <a:extLst>
              <a:ext uri="{FF2B5EF4-FFF2-40B4-BE49-F238E27FC236}">
                <a16:creationId xmlns:a16="http://schemas.microsoft.com/office/drawing/2014/main" id="{D118F1EF-AE81-414F-A1E8-4DC377818AB5}"/>
              </a:ext>
            </a:extLst>
          </p:cNvPr>
          <p:cNvPicPr>
            <a:picLocks noChangeAspect="1"/>
          </p:cNvPicPr>
          <p:nvPr userDrawn="1"/>
        </p:nvPicPr>
        <p:blipFill>
          <a:blip r:embed="rId2"/>
          <a:stretch>
            <a:fillRect/>
          </a:stretch>
        </p:blipFill>
        <p:spPr>
          <a:xfrm>
            <a:off x="5438899" y="3461620"/>
            <a:ext cx="3563304" cy="1681880"/>
          </a:xfrm>
          <a:prstGeom prst="rect">
            <a:avLst/>
          </a:prstGeom>
        </p:spPr>
      </p:pic>
      <p:sp>
        <p:nvSpPr>
          <p:cNvPr id="13" name="Titel 12">
            <a:extLst>
              <a:ext uri="{FF2B5EF4-FFF2-40B4-BE49-F238E27FC236}">
                <a16:creationId xmlns:a16="http://schemas.microsoft.com/office/drawing/2014/main" id="{FB640ECB-D405-894D-92BC-2FB921440797}"/>
              </a:ext>
            </a:extLst>
          </p:cNvPr>
          <p:cNvSpPr>
            <a:spLocks noGrp="1"/>
          </p:cNvSpPr>
          <p:nvPr>
            <p:ph type="title"/>
          </p:nvPr>
        </p:nvSpPr>
        <p:spPr>
          <a:xfrm>
            <a:off x="364039" y="3583334"/>
            <a:ext cx="5270803" cy="1035179"/>
          </a:xfrm>
        </p:spPr>
        <p:txBody>
          <a:bodyPr/>
          <a:lstStyle/>
          <a:p>
            <a:r>
              <a:rPr lang="de-DE"/>
              <a:t>Mastertitelformat bearbeiten</a:t>
            </a:r>
          </a:p>
        </p:txBody>
      </p:sp>
    </p:spTree>
    <p:extLst>
      <p:ext uri="{BB962C8B-B14F-4D97-AF65-F5344CB8AC3E}">
        <p14:creationId xmlns:p14="http://schemas.microsoft.com/office/powerpoint/2010/main" val="17116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Inhalt breit">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FF09AB2-BC57-064D-89CC-B7D0145D24BF}"/>
              </a:ext>
            </a:extLst>
          </p:cNvPr>
          <p:cNvSpPr>
            <a:spLocks noGrp="1"/>
          </p:cNvSpPr>
          <p:nvPr>
            <p:ph idx="10"/>
          </p:nvPr>
        </p:nvSpPr>
        <p:spPr>
          <a:xfrm>
            <a:off x="313200" y="1489696"/>
            <a:ext cx="8439139" cy="3165313"/>
          </a:xfrm>
          <a:prstGeom prst="rect">
            <a:avLst/>
          </a:prstGeom>
        </p:spPr>
        <p:txBody>
          <a:bodyPr/>
          <a:lstStyle>
            <a:lvl1pPr marL="223838" indent="-219075">
              <a:buClr>
                <a:srgbClr val="E00032"/>
              </a:buClr>
              <a:tabLst/>
              <a:defRPr>
                <a:latin typeface="Fira Sans Light" panose="020B0403050000020004" pitchFamily="34" charset="0"/>
                <a:ea typeface="Fira Sans Light" panose="020B0403050000020004" pitchFamily="34" charset="0"/>
              </a:defRPr>
            </a:lvl1pPr>
            <a:lvl2pPr marL="449263" indent="-225425">
              <a:buClr>
                <a:srgbClr val="E00032"/>
              </a:buClr>
              <a:tabLst/>
              <a:defRPr>
                <a:latin typeface="Fira Sans Light" panose="020B0403050000020004" pitchFamily="34" charset="0"/>
                <a:ea typeface="Fira Sans Light" panose="020B0403050000020004" pitchFamily="34" charset="0"/>
              </a:defRPr>
            </a:lvl2pPr>
            <a:lvl3pPr marL="668338" indent="-219075">
              <a:buClr>
                <a:srgbClr val="E00032"/>
              </a:buClr>
              <a:tabLst/>
              <a:defRPr>
                <a:latin typeface="Fira Sans Light" panose="020B0403050000020004" pitchFamily="34" charset="0"/>
                <a:ea typeface="Fira Sans Light" panose="020B0403050000020004" pitchFamily="34" charset="0"/>
              </a:defRPr>
            </a:lvl3pPr>
            <a:lvl4pPr marL="847725" indent="-179388">
              <a:buClr>
                <a:srgbClr val="E00032"/>
              </a:buClr>
              <a:tabLst/>
              <a:defRPr>
                <a:latin typeface="Fira Sans Light" panose="020B0403050000020004" pitchFamily="34" charset="0"/>
                <a:ea typeface="Fira Sans Light" panose="020B0403050000020004" pitchFamily="34" charset="0"/>
              </a:defRPr>
            </a:lvl4pPr>
            <a:lvl5pPr marL="1023938" indent="-176213">
              <a:buClr>
                <a:srgbClr val="E00032"/>
              </a:buClr>
              <a:tabLst/>
              <a:defRPr>
                <a:latin typeface="Fira Sans Light" panose="020B0403050000020004" pitchFamily="34" charset="0"/>
                <a:ea typeface="Fira Sans Light" panose="020B0403050000020004" pitchFamily="34" charset="0"/>
              </a:defRPr>
            </a:lvl5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Titelplatzhalter 16">
            <a:extLst>
              <a:ext uri="{FF2B5EF4-FFF2-40B4-BE49-F238E27FC236}">
                <a16:creationId xmlns:a16="http://schemas.microsoft.com/office/drawing/2014/main" id="{00951393-3311-CC40-AB4E-66EC430B375F}"/>
              </a:ext>
            </a:extLst>
          </p:cNvPr>
          <p:cNvSpPr>
            <a:spLocks noGrp="1"/>
          </p:cNvSpPr>
          <p:nvPr>
            <p:ph type="title"/>
          </p:nvPr>
        </p:nvSpPr>
        <p:spPr>
          <a:xfrm>
            <a:off x="298724" y="0"/>
            <a:ext cx="7906733" cy="855519"/>
          </a:xfrm>
          <a:prstGeom prst="rect">
            <a:avLst/>
          </a:prstGeom>
        </p:spPr>
        <p:txBody>
          <a:bodyPr vert="horz" lIns="0" tIns="0" rIns="0" bIns="0" rtlCol="0" anchor="b" anchorCtr="0">
            <a:normAutofit/>
          </a:bodyPr>
          <a:lstStyle>
            <a:lvl1pPr>
              <a:defRPr>
                <a:latin typeface="Fira Sans Medium" panose="020B0603050000020004" pitchFamily="34" charset="0"/>
                <a:ea typeface="Fira Sans Medium" panose="020B0603050000020004" pitchFamily="34" charset="0"/>
              </a:defRPr>
            </a:lvl1pPr>
          </a:lstStyle>
          <a:p>
            <a:r>
              <a:rPr lang="de-DE"/>
              <a:t>Mastertitelformat bearbeiten</a:t>
            </a:r>
          </a:p>
        </p:txBody>
      </p:sp>
    </p:spTree>
    <p:extLst>
      <p:ext uri="{BB962C8B-B14F-4D97-AF65-F5344CB8AC3E}">
        <p14:creationId xmlns:p14="http://schemas.microsoft.com/office/powerpoint/2010/main" val="371611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xt-Bild, 3spalt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ABC4B2F4-86B5-624F-A0E8-878E52843967}"/>
              </a:ext>
            </a:extLst>
          </p:cNvPr>
          <p:cNvSpPr>
            <a:spLocks noGrp="1"/>
          </p:cNvSpPr>
          <p:nvPr>
            <p:ph type="pic" sz="quarter" idx="10"/>
          </p:nvPr>
        </p:nvSpPr>
        <p:spPr>
          <a:xfrm>
            <a:off x="308735" y="1946786"/>
            <a:ext cx="2736000" cy="2712527"/>
          </a:xfrm>
          <a:prstGeom prst="rect">
            <a:avLst/>
          </a:prstGeom>
        </p:spPr>
        <p:txBody>
          <a:bodyPr/>
          <a:lstStyle/>
          <a:p>
            <a:endParaRPr lang="de-DE"/>
          </a:p>
        </p:txBody>
      </p:sp>
      <p:sp>
        <p:nvSpPr>
          <p:cNvPr id="5" name="Bildplatzhalter 3">
            <a:extLst>
              <a:ext uri="{FF2B5EF4-FFF2-40B4-BE49-F238E27FC236}">
                <a16:creationId xmlns:a16="http://schemas.microsoft.com/office/drawing/2014/main" id="{E78ADC29-4A88-F648-87BA-7B7E75DD7D1F}"/>
              </a:ext>
            </a:extLst>
          </p:cNvPr>
          <p:cNvSpPr>
            <a:spLocks noGrp="1"/>
          </p:cNvSpPr>
          <p:nvPr>
            <p:ph type="pic" sz="quarter" idx="11"/>
          </p:nvPr>
        </p:nvSpPr>
        <p:spPr>
          <a:xfrm>
            <a:off x="3214177" y="1946786"/>
            <a:ext cx="2736000" cy="2712527"/>
          </a:xfrm>
          <a:prstGeom prst="rect">
            <a:avLst/>
          </a:prstGeom>
        </p:spPr>
        <p:txBody>
          <a:bodyPr/>
          <a:lstStyle/>
          <a:p>
            <a:endParaRPr lang="de-DE"/>
          </a:p>
        </p:txBody>
      </p:sp>
      <p:sp>
        <p:nvSpPr>
          <p:cNvPr id="6" name="Bildplatzhalter 3">
            <a:extLst>
              <a:ext uri="{FF2B5EF4-FFF2-40B4-BE49-F238E27FC236}">
                <a16:creationId xmlns:a16="http://schemas.microsoft.com/office/drawing/2014/main" id="{48A4E975-06EC-4744-9AF6-18046FE1733D}"/>
              </a:ext>
            </a:extLst>
          </p:cNvPr>
          <p:cNvSpPr>
            <a:spLocks noGrp="1"/>
          </p:cNvSpPr>
          <p:nvPr>
            <p:ph type="pic" sz="quarter" idx="12"/>
          </p:nvPr>
        </p:nvSpPr>
        <p:spPr>
          <a:xfrm>
            <a:off x="6104764" y="1946786"/>
            <a:ext cx="2736000" cy="2712527"/>
          </a:xfrm>
          <a:prstGeom prst="rect">
            <a:avLst/>
          </a:prstGeom>
        </p:spPr>
        <p:txBody>
          <a:bodyPr/>
          <a:lstStyle/>
          <a:p>
            <a:endParaRPr lang="de-DE"/>
          </a:p>
        </p:txBody>
      </p:sp>
      <p:sp>
        <p:nvSpPr>
          <p:cNvPr id="8" name="Textplatzhalter 7">
            <a:extLst>
              <a:ext uri="{FF2B5EF4-FFF2-40B4-BE49-F238E27FC236}">
                <a16:creationId xmlns:a16="http://schemas.microsoft.com/office/drawing/2014/main" id="{1C3F2274-1976-DE4E-99E8-D8BA0107070B}"/>
              </a:ext>
            </a:extLst>
          </p:cNvPr>
          <p:cNvSpPr>
            <a:spLocks noGrp="1"/>
          </p:cNvSpPr>
          <p:nvPr>
            <p:ph type="body" sz="quarter" idx="13"/>
          </p:nvPr>
        </p:nvSpPr>
        <p:spPr>
          <a:xfrm>
            <a:off x="308735" y="1496948"/>
            <a:ext cx="2736000" cy="759021"/>
          </a:xfrm>
          <a:prstGeom prst="rect">
            <a:avLst/>
          </a:prstGeom>
          <a:ln>
            <a:noFill/>
          </a:ln>
        </p:spPr>
        <p:txBody>
          <a:bodyPr/>
          <a:lstStyle>
            <a:lvl1pPr marL="4763" indent="0">
              <a:buFontTx/>
              <a:buNone/>
              <a:defRPr>
                <a:solidFill>
                  <a:srgbClr val="5A8E22"/>
                </a:solidFill>
                <a:latin typeface="Fira Sans Light" panose="020B0403050000020004" pitchFamily="34" charset="0"/>
                <a:ea typeface="Fira Sans Light" panose="020B0403050000020004" pitchFamily="34" charset="0"/>
              </a:defRPr>
            </a:lvl1pPr>
            <a:lvl2pPr marL="325437" indent="0">
              <a:buFontTx/>
              <a:buNone/>
              <a:defRPr/>
            </a:lvl2pPr>
            <a:lvl3pPr marL="1001713" indent="0">
              <a:buFontTx/>
              <a:buNone/>
              <a:defRPr/>
            </a:lvl3pPr>
            <a:lvl4pPr marL="1500187" indent="0">
              <a:buFontTx/>
              <a:buNone/>
              <a:defRPr/>
            </a:lvl4pPr>
            <a:lvl5pPr marL="2001837" indent="0">
              <a:buFontTx/>
              <a:buNone/>
              <a:defRPr/>
            </a:lvl5pPr>
          </a:lstStyle>
          <a:p>
            <a:pPr lvl="0"/>
            <a:r>
              <a:rPr lang="de-DE"/>
              <a:t>Mastertextformat bearbeiten</a:t>
            </a:r>
          </a:p>
        </p:txBody>
      </p:sp>
      <p:sp>
        <p:nvSpPr>
          <p:cNvPr id="10" name="Textplatzhalter 7">
            <a:extLst>
              <a:ext uri="{FF2B5EF4-FFF2-40B4-BE49-F238E27FC236}">
                <a16:creationId xmlns:a16="http://schemas.microsoft.com/office/drawing/2014/main" id="{59F93739-144E-4247-8CE1-44EF0C6C7EAE}"/>
              </a:ext>
            </a:extLst>
          </p:cNvPr>
          <p:cNvSpPr>
            <a:spLocks noGrp="1"/>
          </p:cNvSpPr>
          <p:nvPr>
            <p:ph type="body" sz="quarter" idx="14"/>
          </p:nvPr>
        </p:nvSpPr>
        <p:spPr>
          <a:xfrm>
            <a:off x="3214176" y="1496948"/>
            <a:ext cx="2736000" cy="759021"/>
          </a:xfrm>
          <a:prstGeom prst="rect">
            <a:avLst/>
          </a:prstGeom>
          <a:ln>
            <a:noFill/>
          </a:ln>
        </p:spPr>
        <p:txBody>
          <a:bodyPr/>
          <a:lstStyle>
            <a:lvl1pPr marL="4763" indent="0">
              <a:buFontTx/>
              <a:buNone/>
              <a:defRPr>
                <a:solidFill>
                  <a:srgbClr val="5A8E22"/>
                </a:solidFill>
                <a:latin typeface="Fira Sans Light" panose="020B0403050000020004" pitchFamily="34" charset="0"/>
                <a:ea typeface="Fira Sans Light" panose="020B0403050000020004" pitchFamily="34" charset="0"/>
              </a:defRPr>
            </a:lvl1pPr>
            <a:lvl2pPr marL="325437" indent="0">
              <a:buFontTx/>
              <a:buNone/>
              <a:defRPr/>
            </a:lvl2pPr>
            <a:lvl3pPr marL="1001713" indent="0">
              <a:buFontTx/>
              <a:buNone/>
              <a:defRPr/>
            </a:lvl3pPr>
            <a:lvl4pPr marL="1500187" indent="0">
              <a:buFontTx/>
              <a:buNone/>
              <a:defRPr/>
            </a:lvl4pPr>
            <a:lvl5pPr marL="2001837" indent="0">
              <a:buFontTx/>
              <a:buNone/>
              <a:defRPr/>
            </a:lvl5pPr>
          </a:lstStyle>
          <a:p>
            <a:pPr lvl="0"/>
            <a:r>
              <a:rPr lang="de-DE"/>
              <a:t>Mastertextformat bearbeiten</a:t>
            </a:r>
          </a:p>
        </p:txBody>
      </p:sp>
      <p:sp>
        <p:nvSpPr>
          <p:cNvPr id="11" name="Textplatzhalter 7">
            <a:extLst>
              <a:ext uri="{FF2B5EF4-FFF2-40B4-BE49-F238E27FC236}">
                <a16:creationId xmlns:a16="http://schemas.microsoft.com/office/drawing/2014/main" id="{A6502A92-529A-6B46-931F-764B02BFEAD4}"/>
              </a:ext>
            </a:extLst>
          </p:cNvPr>
          <p:cNvSpPr>
            <a:spLocks noGrp="1"/>
          </p:cNvSpPr>
          <p:nvPr>
            <p:ph type="body" sz="quarter" idx="15"/>
          </p:nvPr>
        </p:nvSpPr>
        <p:spPr>
          <a:xfrm>
            <a:off x="6105806" y="1496948"/>
            <a:ext cx="2736000" cy="759021"/>
          </a:xfrm>
          <a:prstGeom prst="rect">
            <a:avLst/>
          </a:prstGeom>
          <a:ln>
            <a:noFill/>
          </a:ln>
        </p:spPr>
        <p:txBody>
          <a:bodyPr/>
          <a:lstStyle>
            <a:lvl1pPr marL="4763" indent="0">
              <a:buFontTx/>
              <a:buNone/>
              <a:defRPr>
                <a:solidFill>
                  <a:srgbClr val="5A8E22"/>
                </a:solidFill>
                <a:latin typeface="Fira Sans Light" panose="020B0403050000020004" pitchFamily="34" charset="0"/>
                <a:ea typeface="Fira Sans Light" panose="020B0403050000020004" pitchFamily="34" charset="0"/>
              </a:defRPr>
            </a:lvl1pPr>
            <a:lvl2pPr marL="325437" indent="0">
              <a:buFontTx/>
              <a:buNone/>
              <a:defRPr/>
            </a:lvl2pPr>
            <a:lvl3pPr marL="1001713" indent="0">
              <a:buFontTx/>
              <a:buNone/>
              <a:defRPr/>
            </a:lvl3pPr>
            <a:lvl4pPr marL="1500187" indent="0">
              <a:buFontTx/>
              <a:buNone/>
              <a:defRPr/>
            </a:lvl4pPr>
            <a:lvl5pPr marL="2001837" indent="0">
              <a:buFontTx/>
              <a:buNone/>
              <a:defRPr/>
            </a:lvl5pPr>
          </a:lstStyle>
          <a:p>
            <a:pPr lvl="0"/>
            <a:r>
              <a:rPr lang="de-DE"/>
              <a:t>Mastertextformat bearbeiten</a:t>
            </a:r>
          </a:p>
        </p:txBody>
      </p:sp>
      <p:sp>
        <p:nvSpPr>
          <p:cNvPr id="9" name="Titelplatzhalter 16">
            <a:extLst>
              <a:ext uri="{FF2B5EF4-FFF2-40B4-BE49-F238E27FC236}">
                <a16:creationId xmlns:a16="http://schemas.microsoft.com/office/drawing/2014/main" id="{2D254EF6-C889-A346-BBBF-0A4E8C7B23EB}"/>
              </a:ext>
            </a:extLst>
          </p:cNvPr>
          <p:cNvSpPr>
            <a:spLocks noGrp="1"/>
          </p:cNvSpPr>
          <p:nvPr>
            <p:ph type="title"/>
          </p:nvPr>
        </p:nvSpPr>
        <p:spPr>
          <a:xfrm>
            <a:off x="298724" y="0"/>
            <a:ext cx="7906733" cy="855519"/>
          </a:xfrm>
          <a:prstGeom prst="rect">
            <a:avLst/>
          </a:prstGeom>
        </p:spPr>
        <p:txBody>
          <a:bodyPr vert="horz" lIns="0" tIns="0" rIns="0" bIns="0" rtlCol="0" anchor="b" anchorCtr="0">
            <a:normAutofit/>
          </a:bodyPr>
          <a:lstStyle>
            <a:lvl1pPr>
              <a:defRPr>
                <a:latin typeface="Fira Sans Medium" panose="020B0603050000020004" pitchFamily="34" charset="0"/>
                <a:ea typeface="Fira Sans Medium" panose="020B0603050000020004" pitchFamily="34" charset="0"/>
              </a:defRPr>
            </a:lvl1pPr>
          </a:lstStyle>
          <a:p>
            <a:r>
              <a:rPr lang="de-DE"/>
              <a:t>Mastertitelformat bearbeiten</a:t>
            </a:r>
          </a:p>
        </p:txBody>
      </p:sp>
    </p:spTree>
    <p:extLst>
      <p:ext uri="{BB962C8B-B14F-4D97-AF65-F5344CB8AC3E}">
        <p14:creationId xmlns:p14="http://schemas.microsoft.com/office/powerpoint/2010/main" val="52013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27" userDrawn="1">
          <p15:clr>
            <a:srgbClr val="FBAE40"/>
          </p15:clr>
        </p15:guide>
        <p15:guide id="2" pos="3833" userDrawn="1">
          <p15:clr>
            <a:srgbClr val="FBAE40"/>
          </p15:clr>
        </p15:guide>
        <p15:guide id="4" pos="2018" userDrawn="1">
          <p15:clr>
            <a:srgbClr val="FBAE40"/>
          </p15:clr>
        </p15:guide>
        <p15:guide id="5" pos="374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elle-Bild">
    <p:spTree>
      <p:nvGrpSpPr>
        <p:cNvPr id="1" name=""/>
        <p:cNvGrpSpPr/>
        <p:nvPr/>
      </p:nvGrpSpPr>
      <p:grpSpPr>
        <a:xfrm>
          <a:off x="0" y="0"/>
          <a:ext cx="0" cy="0"/>
          <a:chOff x="0" y="0"/>
          <a:chExt cx="0" cy="0"/>
        </a:xfrm>
      </p:grpSpPr>
      <p:sp>
        <p:nvSpPr>
          <p:cNvPr id="7" name="Tabellenplatzhalter 6">
            <a:extLst>
              <a:ext uri="{FF2B5EF4-FFF2-40B4-BE49-F238E27FC236}">
                <a16:creationId xmlns:a16="http://schemas.microsoft.com/office/drawing/2014/main" id="{E63A185F-C1C7-284B-A9D8-C755F17D3B3D}"/>
              </a:ext>
            </a:extLst>
          </p:cNvPr>
          <p:cNvSpPr>
            <a:spLocks noGrp="1"/>
          </p:cNvSpPr>
          <p:nvPr>
            <p:ph type="tbl" sz="quarter" idx="10"/>
          </p:nvPr>
        </p:nvSpPr>
        <p:spPr>
          <a:xfrm>
            <a:off x="324410" y="1482725"/>
            <a:ext cx="4176000" cy="3200787"/>
          </a:xfrm>
          <a:prstGeom prst="rect">
            <a:avLst/>
          </a:prstGeom>
        </p:spPr>
        <p:txBody>
          <a:bodyPr/>
          <a:lstStyle/>
          <a:p>
            <a:endParaRPr lang="de-DE"/>
          </a:p>
        </p:txBody>
      </p:sp>
      <p:sp>
        <p:nvSpPr>
          <p:cNvPr id="10" name="Bildplatzhalter 7">
            <a:extLst>
              <a:ext uri="{FF2B5EF4-FFF2-40B4-BE49-F238E27FC236}">
                <a16:creationId xmlns:a16="http://schemas.microsoft.com/office/drawing/2014/main" id="{644EB998-86AF-524A-8DA3-4984E402DC49}"/>
              </a:ext>
            </a:extLst>
          </p:cNvPr>
          <p:cNvSpPr>
            <a:spLocks noGrp="1"/>
          </p:cNvSpPr>
          <p:nvPr>
            <p:ph type="pic" sz="quarter" idx="11"/>
          </p:nvPr>
        </p:nvSpPr>
        <p:spPr>
          <a:xfrm>
            <a:off x="4657162" y="1492250"/>
            <a:ext cx="4176000" cy="3167062"/>
          </a:xfrm>
          <a:prstGeom prst="rect">
            <a:avLst/>
          </a:prstGeom>
        </p:spPr>
        <p:txBody>
          <a:bodyPr/>
          <a:lstStyle/>
          <a:p>
            <a:endParaRPr lang="de-DE"/>
          </a:p>
        </p:txBody>
      </p:sp>
      <p:sp>
        <p:nvSpPr>
          <p:cNvPr id="5" name="Titelplatzhalter 16">
            <a:extLst>
              <a:ext uri="{FF2B5EF4-FFF2-40B4-BE49-F238E27FC236}">
                <a16:creationId xmlns:a16="http://schemas.microsoft.com/office/drawing/2014/main" id="{75BF5DB1-A7F3-0B48-BCBC-D12CE9F4EC5A}"/>
              </a:ext>
            </a:extLst>
          </p:cNvPr>
          <p:cNvSpPr>
            <a:spLocks noGrp="1"/>
          </p:cNvSpPr>
          <p:nvPr>
            <p:ph type="title"/>
          </p:nvPr>
        </p:nvSpPr>
        <p:spPr>
          <a:xfrm>
            <a:off x="298724" y="0"/>
            <a:ext cx="7906733" cy="855519"/>
          </a:xfrm>
          <a:prstGeom prst="rect">
            <a:avLst/>
          </a:prstGeom>
        </p:spPr>
        <p:txBody>
          <a:bodyPr vert="horz" lIns="0" tIns="0" rIns="0" bIns="0" rtlCol="0" anchor="b" anchorCtr="0">
            <a:normAutofit/>
          </a:bodyPr>
          <a:lstStyle>
            <a:lvl1pPr>
              <a:defRPr>
                <a:latin typeface="Fira Sans Medium" panose="020B0603050000020004" pitchFamily="34" charset="0"/>
                <a:ea typeface="Fira Sans Medium" panose="020B0603050000020004" pitchFamily="34" charset="0"/>
              </a:defRPr>
            </a:lvl1pPr>
          </a:lstStyle>
          <a:p>
            <a:r>
              <a:rPr lang="de-DE"/>
              <a:t>Mastertitelformat bearbeiten</a:t>
            </a:r>
          </a:p>
        </p:txBody>
      </p:sp>
    </p:spTree>
    <p:extLst>
      <p:ext uri="{BB962C8B-B14F-4D97-AF65-F5344CB8AC3E}">
        <p14:creationId xmlns:p14="http://schemas.microsoft.com/office/powerpoint/2010/main" val="46476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breit – Bild schmal ">
    <p:spTree>
      <p:nvGrpSpPr>
        <p:cNvPr id="1" name=""/>
        <p:cNvGrpSpPr/>
        <p:nvPr/>
      </p:nvGrpSpPr>
      <p:grpSpPr>
        <a:xfrm>
          <a:off x="0" y="0"/>
          <a:ext cx="0" cy="0"/>
          <a:chOff x="0" y="0"/>
          <a:chExt cx="0" cy="0"/>
        </a:xfrm>
      </p:grpSpPr>
      <p:sp>
        <p:nvSpPr>
          <p:cNvPr id="6" name="Bildplatzhalter 3">
            <a:extLst>
              <a:ext uri="{FF2B5EF4-FFF2-40B4-BE49-F238E27FC236}">
                <a16:creationId xmlns:a16="http://schemas.microsoft.com/office/drawing/2014/main" id="{48A4E975-06EC-4744-9AF6-18046FE1733D}"/>
              </a:ext>
            </a:extLst>
          </p:cNvPr>
          <p:cNvSpPr>
            <a:spLocks noGrp="1"/>
          </p:cNvSpPr>
          <p:nvPr>
            <p:ph type="pic" sz="quarter" idx="12"/>
          </p:nvPr>
        </p:nvSpPr>
        <p:spPr>
          <a:xfrm>
            <a:off x="6093674" y="1495778"/>
            <a:ext cx="2722260" cy="3163536"/>
          </a:xfrm>
          <a:prstGeom prst="rect">
            <a:avLst/>
          </a:prstGeom>
        </p:spPr>
        <p:txBody>
          <a:bodyPr/>
          <a:lstStyle/>
          <a:p>
            <a:endParaRPr lang="de-DE"/>
          </a:p>
        </p:txBody>
      </p:sp>
      <p:sp>
        <p:nvSpPr>
          <p:cNvPr id="7" name="Inhaltsplatzhalter 2">
            <a:extLst>
              <a:ext uri="{FF2B5EF4-FFF2-40B4-BE49-F238E27FC236}">
                <a16:creationId xmlns:a16="http://schemas.microsoft.com/office/drawing/2014/main" id="{AC3E996A-74D9-CA48-A3A9-D10E14C4ABE8}"/>
              </a:ext>
            </a:extLst>
          </p:cNvPr>
          <p:cNvSpPr>
            <a:spLocks noGrp="1"/>
          </p:cNvSpPr>
          <p:nvPr>
            <p:ph idx="1"/>
          </p:nvPr>
        </p:nvSpPr>
        <p:spPr>
          <a:xfrm>
            <a:off x="318228" y="1493999"/>
            <a:ext cx="5642821" cy="3165313"/>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92175" indent="-223838">
              <a:buClr>
                <a:srgbClr val="E00032"/>
              </a:buClr>
              <a:tabLst/>
              <a:defRPr/>
            </a:lvl4pPr>
            <a:lvl5pPr marL="1111250" indent="-219075">
              <a:buClr>
                <a:srgbClr val="E00032"/>
              </a:buClr>
              <a:tabLst/>
              <a:defRPr/>
            </a:lvl5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8" name="Titelplatzhalter 16">
            <a:extLst>
              <a:ext uri="{FF2B5EF4-FFF2-40B4-BE49-F238E27FC236}">
                <a16:creationId xmlns:a16="http://schemas.microsoft.com/office/drawing/2014/main" id="{4124B850-F742-F248-80FD-CB569C35A6B4}"/>
              </a:ext>
            </a:extLst>
          </p:cNvPr>
          <p:cNvSpPr>
            <a:spLocks noGrp="1"/>
          </p:cNvSpPr>
          <p:nvPr>
            <p:ph type="title"/>
          </p:nvPr>
        </p:nvSpPr>
        <p:spPr>
          <a:xfrm>
            <a:off x="298724" y="0"/>
            <a:ext cx="7906733" cy="855519"/>
          </a:xfrm>
          <a:prstGeom prst="rect">
            <a:avLst/>
          </a:prstGeom>
        </p:spPr>
        <p:txBody>
          <a:bodyPr vert="horz" lIns="0" tIns="0" rIns="0" bIns="0" rtlCol="0" anchor="b" anchorCtr="0">
            <a:normAutofit/>
          </a:bodyPr>
          <a:lstStyle>
            <a:lvl1pPr>
              <a:defRPr>
                <a:latin typeface="Fira Sans Medium" panose="020B0603050000020004" pitchFamily="34" charset="0"/>
                <a:ea typeface="Fira Sans Medium" panose="020B0603050000020004" pitchFamily="34" charset="0"/>
              </a:defRPr>
            </a:lvl1pPr>
          </a:lstStyle>
          <a:p>
            <a:r>
              <a:rPr lang="de-DE"/>
              <a:t>Mastertitelformat bearbeiten</a:t>
            </a:r>
          </a:p>
        </p:txBody>
      </p:sp>
    </p:spTree>
    <p:extLst>
      <p:ext uri="{BB962C8B-B14F-4D97-AF65-F5344CB8AC3E}">
        <p14:creationId xmlns:p14="http://schemas.microsoft.com/office/powerpoint/2010/main" val="356552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54">
          <p15:clr>
            <a:srgbClr val="FBAE40"/>
          </p15:clr>
        </p15:guide>
        <p15:guide id="2" pos="3855">
          <p15:clr>
            <a:srgbClr val="FBAE40"/>
          </p15:clr>
        </p15:guide>
        <p15:guide id="3" pos="3991">
          <p15:clr>
            <a:srgbClr val="FBAE40"/>
          </p15:clr>
        </p15:guide>
        <p15:guide id="4" pos="229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4110" y="494731"/>
            <a:ext cx="8155781" cy="456839"/>
          </a:xfrm>
        </p:spPr>
        <p:txBody>
          <a:bodyPr/>
          <a:lstStyle/>
          <a:p>
            <a:r>
              <a:rPr lang="de-DE"/>
              <a:t>Mastertitelformat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8" name="Textplatzhalter 7">
            <a:extLst>
              <a:ext uri="{FF2B5EF4-FFF2-40B4-BE49-F238E27FC236}">
                <a16:creationId xmlns:a16="http://schemas.microsoft.com/office/drawing/2014/main" id="{D1208BB0-6116-4F0D-9882-6F09C7392C8B}"/>
              </a:ext>
            </a:extLst>
          </p:cNvPr>
          <p:cNvSpPr>
            <a:spLocks noGrp="1"/>
          </p:cNvSpPr>
          <p:nvPr>
            <p:ph type="body" sz="quarter" idx="13" hasCustomPrompt="1"/>
          </p:nvPr>
        </p:nvSpPr>
        <p:spPr>
          <a:xfrm>
            <a:off x="494109" y="978574"/>
            <a:ext cx="8155783" cy="405044"/>
          </a:xfrm>
        </p:spPr>
        <p:txBody>
          <a:bodyPr/>
          <a:lstStyle>
            <a:lvl1pPr>
              <a:spcBef>
                <a:spcPts val="0"/>
              </a:spcBef>
              <a:defRPr b="1">
                <a:solidFill>
                  <a:schemeClr val="accent2"/>
                </a:solidFill>
                <a:latin typeface="+mn-lt"/>
              </a:defRPr>
            </a:lvl1pPr>
          </a:lstStyle>
          <a:p>
            <a:r>
              <a:rPr lang="de-CH" noProof="0"/>
              <a:t>Untertitel hinzufügen</a:t>
            </a:r>
            <a:endParaRPr lang="de-CH"/>
          </a:p>
        </p:txBody>
      </p:sp>
      <p:sp>
        <p:nvSpPr>
          <p:cNvPr id="7" name="Datumsplatzhalter 6">
            <a:extLst>
              <a:ext uri="{FF2B5EF4-FFF2-40B4-BE49-F238E27FC236}">
                <a16:creationId xmlns:a16="http://schemas.microsoft.com/office/drawing/2014/main" id="{5E345759-83EE-4BC2-BF69-F6B1632D4A83}"/>
              </a:ext>
            </a:extLst>
          </p:cNvPr>
          <p:cNvSpPr>
            <a:spLocks noGrp="1"/>
          </p:cNvSpPr>
          <p:nvPr>
            <p:ph type="dt" sz="half" idx="14"/>
          </p:nvPr>
        </p:nvSpPr>
        <p:spPr/>
        <p:txBody>
          <a:bodyPr/>
          <a:lstStyle/>
          <a:p>
            <a:fld id="{A49E6BEB-6F6F-4573-BC99-3BA7FCA95999}" type="datetime1">
              <a:rPr lang="de-CH" smtClean="0"/>
              <a:t>20.02.2025</a:t>
            </a:fld>
            <a:endParaRPr lang="de-CH"/>
          </a:p>
        </p:txBody>
      </p:sp>
      <p:sp>
        <p:nvSpPr>
          <p:cNvPr id="10" name="Fußzeilenplatzhalter 9">
            <a:extLst>
              <a:ext uri="{FF2B5EF4-FFF2-40B4-BE49-F238E27FC236}">
                <a16:creationId xmlns:a16="http://schemas.microsoft.com/office/drawing/2014/main" id="{0D15B04F-8945-454B-8677-2C3E1C134E1C}"/>
              </a:ext>
            </a:extLst>
          </p:cNvPr>
          <p:cNvSpPr>
            <a:spLocks noGrp="1"/>
          </p:cNvSpPr>
          <p:nvPr>
            <p:ph type="ftr" sz="quarter" idx="15"/>
          </p:nvPr>
        </p:nvSpPr>
        <p:spPr/>
        <p:txBody>
          <a:bodyPr/>
          <a:lstStyle/>
          <a:p>
            <a:r>
              <a:rPr lang="de-DE"/>
              <a:t>Thema (Fusszeile ändern über «Einfügen &gt; Kopf- und Fusszeile»)</a:t>
            </a:r>
            <a:endParaRPr lang="de-CH"/>
          </a:p>
        </p:txBody>
      </p:sp>
      <p:sp>
        <p:nvSpPr>
          <p:cNvPr id="13" name="Foliennummernplatzhalter 12">
            <a:extLst>
              <a:ext uri="{FF2B5EF4-FFF2-40B4-BE49-F238E27FC236}">
                <a16:creationId xmlns:a16="http://schemas.microsoft.com/office/drawing/2014/main" id="{A2049206-5DAF-4F27-BC59-1DDF6E27EEE8}"/>
              </a:ext>
            </a:extLst>
          </p:cNvPr>
          <p:cNvSpPr>
            <a:spLocks noGrp="1"/>
          </p:cNvSpPr>
          <p:nvPr>
            <p:ph type="sldNum" sz="quarter" idx="16"/>
          </p:nvPr>
        </p:nvSpPr>
        <p:spPr/>
        <p:txBody>
          <a:bodyPr/>
          <a:lstStyle/>
          <a:p>
            <a:endParaRPr lang="de-CH"/>
          </a:p>
        </p:txBody>
      </p:sp>
    </p:spTree>
    <p:extLst>
      <p:ext uri="{BB962C8B-B14F-4D97-AF65-F5344CB8AC3E}">
        <p14:creationId xmlns:p14="http://schemas.microsoft.com/office/powerpoint/2010/main" val="2185490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60E2C2D-C063-3545-BAB0-E6802CEF7522}"/>
              </a:ext>
            </a:extLst>
          </p:cNvPr>
          <p:cNvPicPr>
            <a:picLocks noChangeAspect="1"/>
          </p:cNvPicPr>
          <p:nvPr userDrawn="1"/>
        </p:nvPicPr>
        <p:blipFill>
          <a:blip r:embed="rId8"/>
          <a:stretch>
            <a:fillRect/>
          </a:stretch>
        </p:blipFill>
        <p:spPr>
          <a:xfrm>
            <a:off x="6691299" y="0"/>
            <a:ext cx="2310904" cy="1090747"/>
          </a:xfrm>
          <a:prstGeom prst="rect">
            <a:avLst/>
          </a:prstGeom>
        </p:spPr>
      </p:pic>
      <p:sp>
        <p:nvSpPr>
          <p:cNvPr id="8" name="Rectangle 27">
            <a:extLst>
              <a:ext uri="{FF2B5EF4-FFF2-40B4-BE49-F238E27FC236}">
                <a16:creationId xmlns:a16="http://schemas.microsoft.com/office/drawing/2014/main" id="{A39FE7A3-C162-9E43-BFCE-988DC0FCA881}"/>
              </a:ext>
            </a:extLst>
          </p:cNvPr>
          <p:cNvSpPr>
            <a:spLocks noChangeArrowheads="1"/>
          </p:cNvSpPr>
          <p:nvPr userDrawn="1"/>
        </p:nvSpPr>
        <p:spPr bwMode="auto">
          <a:xfrm>
            <a:off x="7417839" y="4916141"/>
            <a:ext cx="1174750" cy="171450"/>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algn="r" eaLnBrk="1" hangingPunct="1">
              <a:buClr>
                <a:schemeClr val="tx1"/>
              </a:buClr>
              <a:defRPr/>
            </a:pPr>
            <a:r>
              <a:rPr lang="de-DE" altLang="x-none" sz="600" baseline="0">
                <a:latin typeface="Arial" charset="0"/>
              </a:rPr>
              <a:t>   </a:t>
            </a:r>
            <a:r>
              <a:rPr lang="de-CH" altLang="x-none" sz="600" baseline="0">
                <a:latin typeface="Arial" charset="0"/>
              </a:rPr>
              <a:t>    Seite</a:t>
            </a:r>
          </a:p>
        </p:txBody>
      </p:sp>
      <p:sp>
        <p:nvSpPr>
          <p:cNvPr id="10" name="Rectangle 29">
            <a:extLst>
              <a:ext uri="{FF2B5EF4-FFF2-40B4-BE49-F238E27FC236}">
                <a16:creationId xmlns:a16="http://schemas.microsoft.com/office/drawing/2014/main" id="{C4A2EFC7-635B-CC4F-8898-C00018C924D8}"/>
              </a:ext>
            </a:extLst>
          </p:cNvPr>
          <p:cNvSpPr>
            <a:spLocks noChangeArrowheads="1"/>
          </p:cNvSpPr>
          <p:nvPr userDrawn="1"/>
        </p:nvSpPr>
        <p:spPr bwMode="auto">
          <a:xfrm>
            <a:off x="8229600" y="4916141"/>
            <a:ext cx="609600" cy="171450"/>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algn="r" eaLnBrk="1" hangingPunct="1">
              <a:buClr>
                <a:schemeClr val="tx1"/>
              </a:buClr>
              <a:defRPr/>
            </a:pPr>
            <a:fld id="{C828D066-C483-4413-AD0B-52F676F76AB8}" type="slidenum">
              <a:rPr lang="de-CH" altLang="x-none" sz="600" baseline="0" smtClean="0">
                <a:latin typeface="Arial" charset="0"/>
              </a:rPr>
              <a:pPr algn="r" eaLnBrk="1" hangingPunct="1">
                <a:buClr>
                  <a:schemeClr val="tx1"/>
                </a:buClr>
                <a:defRPr/>
              </a:pPr>
              <a:t>‹Nr.›</a:t>
            </a:fld>
            <a:endParaRPr lang="de-CH" altLang="x-none" sz="600" baseline="0">
              <a:latin typeface="Arial" charset="0"/>
            </a:endParaRPr>
          </a:p>
        </p:txBody>
      </p:sp>
      <p:sp>
        <p:nvSpPr>
          <p:cNvPr id="11" name="Line 33">
            <a:extLst>
              <a:ext uri="{FF2B5EF4-FFF2-40B4-BE49-F238E27FC236}">
                <a16:creationId xmlns:a16="http://schemas.microsoft.com/office/drawing/2014/main" id="{415BF127-FCF7-C14F-A5AD-39A0AF29774E}"/>
              </a:ext>
            </a:extLst>
          </p:cNvPr>
          <p:cNvSpPr>
            <a:spLocks noChangeShapeType="1"/>
          </p:cNvSpPr>
          <p:nvPr userDrawn="1"/>
        </p:nvSpPr>
        <p:spPr bwMode="auto">
          <a:xfrm>
            <a:off x="318735" y="4847878"/>
            <a:ext cx="8518144" cy="0"/>
          </a:xfrm>
          <a:prstGeom prst="line">
            <a:avLst/>
          </a:prstGeom>
          <a:noFill/>
          <a:ln w="6350">
            <a:solidFill>
              <a:srgbClr val="E00032"/>
            </a:solidFill>
            <a:round/>
            <a:headEnd/>
            <a:tailEnd/>
          </a:ln>
          <a:extLst>
            <a:ext uri="{909E8E84-426E-40DD-AFC4-6F175D3DCCD1}">
              <a14:hiddenFill xmlns:a14="http://schemas.microsoft.com/office/drawing/2010/main">
                <a:noFill/>
              </a14:hiddenFill>
            </a:ext>
          </a:extLst>
        </p:spPr>
        <p:txBody>
          <a:bodyPr wrap="none" anchor="ctr"/>
          <a:lstStyle/>
          <a:p>
            <a:endParaRPr lang="de-CH" b="0" i="0">
              <a:latin typeface="Arial" panose="020B0604020202020204" pitchFamily="34" charset="0"/>
            </a:endParaRPr>
          </a:p>
        </p:txBody>
      </p:sp>
      <p:sp>
        <p:nvSpPr>
          <p:cNvPr id="17" name="Titelplatzhalter 16">
            <a:extLst>
              <a:ext uri="{FF2B5EF4-FFF2-40B4-BE49-F238E27FC236}">
                <a16:creationId xmlns:a16="http://schemas.microsoft.com/office/drawing/2014/main" id="{626FEB39-0939-FA4D-A3C6-71822F56BFFB}"/>
              </a:ext>
            </a:extLst>
          </p:cNvPr>
          <p:cNvSpPr>
            <a:spLocks noGrp="1"/>
          </p:cNvSpPr>
          <p:nvPr>
            <p:ph type="title"/>
          </p:nvPr>
        </p:nvSpPr>
        <p:spPr>
          <a:xfrm>
            <a:off x="298724" y="0"/>
            <a:ext cx="6371017" cy="855519"/>
          </a:xfrm>
          <a:prstGeom prst="rect">
            <a:avLst/>
          </a:prstGeom>
        </p:spPr>
        <p:txBody>
          <a:bodyPr vert="horz" lIns="0" tIns="0" rIns="0" bIns="0" rtlCol="0" anchor="b" anchorCtr="0">
            <a:normAutofit/>
          </a:bodyPr>
          <a:lstStyle/>
          <a:p>
            <a:r>
              <a:rPr lang="de-DE"/>
              <a:t>Mastertitelformat bearbeiten</a:t>
            </a:r>
          </a:p>
        </p:txBody>
      </p:sp>
      <p:sp>
        <p:nvSpPr>
          <p:cNvPr id="21" name="Line 33">
            <a:extLst>
              <a:ext uri="{FF2B5EF4-FFF2-40B4-BE49-F238E27FC236}">
                <a16:creationId xmlns:a16="http://schemas.microsoft.com/office/drawing/2014/main" id="{388345EA-745D-5444-A248-78459851B2C4}"/>
              </a:ext>
            </a:extLst>
          </p:cNvPr>
          <p:cNvSpPr>
            <a:spLocks noChangeShapeType="1"/>
          </p:cNvSpPr>
          <p:nvPr userDrawn="1"/>
        </p:nvSpPr>
        <p:spPr bwMode="auto">
          <a:xfrm>
            <a:off x="318735" y="915566"/>
            <a:ext cx="8518144" cy="0"/>
          </a:xfrm>
          <a:prstGeom prst="line">
            <a:avLst/>
          </a:prstGeom>
          <a:noFill/>
          <a:ln w="6350">
            <a:solidFill>
              <a:srgbClr val="E00032"/>
            </a:solidFill>
            <a:round/>
            <a:headEnd/>
            <a:tailEnd/>
          </a:ln>
          <a:extLst>
            <a:ext uri="{909E8E84-426E-40DD-AFC4-6F175D3DCCD1}">
              <a14:hiddenFill xmlns:a14="http://schemas.microsoft.com/office/drawing/2010/main">
                <a:noFill/>
              </a14:hiddenFill>
            </a:ext>
          </a:extLst>
        </p:spPr>
        <p:txBody>
          <a:bodyPr wrap="none" anchor="ctr"/>
          <a:lstStyle/>
          <a:p>
            <a:endParaRPr lang="de-CH" b="0" i="0">
              <a:latin typeface="Arial" panose="020B0604020202020204" pitchFamily="34" charset="0"/>
            </a:endParaRPr>
          </a:p>
        </p:txBody>
      </p:sp>
      <p:sp>
        <p:nvSpPr>
          <p:cNvPr id="23" name="Rectangle 26">
            <a:extLst>
              <a:ext uri="{FF2B5EF4-FFF2-40B4-BE49-F238E27FC236}">
                <a16:creationId xmlns:a16="http://schemas.microsoft.com/office/drawing/2014/main" id="{053F95B8-007F-9440-9693-95DA113322FD}"/>
              </a:ext>
            </a:extLst>
          </p:cNvPr>
          <p:cNvSpPr>
            <a:spLocks noGrp="1" noChangeArrowheads="1"/>
          </p:cNvSpPr>
          <p:nvPr>
            <p:ph type="body" idx="1"/>
          </p:nvPr>
        </p:nvSpPr>
        <p:spPr bwMode="auto">
          <a:xfrm>
            <a:off x="313472" y="1538603"/>
            <a:ext cx="8511793" cy="3057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13" name="Rectangle 28">
            <a:extLst>
              <a:ext uri="{FF2B5EF4-FFF2-40B4-BE49-F238E27FC236}">
                <a16:creationId xmlns:a16="http://schemas.microsoft.com/office/drawing/2014/main" id="{42D3674C-8F90-804A-9E8D-2DE376B9DF9A}"/>
              </a:ext>
            </a:extLst>
          </p:cNvPr>
          <p:cNvSpPr>
            <a:spLocks noChangeArrowheads="1"/>
          </p:cNvSpPr>
          <p:nvPr userDrawn="1"/>
        </p:nvSpPr>
        <p:spPr bwMode="auto">
          <a:xfrm>
            <a:off x="315692" y="4884125"/>
            <a:ext cx="3949181" cy="176486"/>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eaLnBrk="1" hangingPunct="1">
              <a:buClr>
                <a:schemeClr val="tx1"/>
              </a:buClr>
              <a:defRPr/>
            </a:pPr>
            <a:r>
              <a:rPr lang="de-CH" altLang="x-none" sz="700" b="1" i="0" baseline="0">
                <a:latin typeface="Arial" charset="0"/>
              </a:rPr>
              <a:t>materialien.sehen-und-handeln.ch</a:t>
            </a:r>
            <a:endParaRPr lang="de-CH" altLang="x-none" sz="700" baseline="0">
              <a:latin typeface="Arial" charset="0"/>
            </a:endParaRPr>
          </a:p>
        </p:txBody>
      </p:sp>
    </p:spTree>
    <p:extLst>
      <p:ext uri="{BB962C8B-B14F-4D97-AF65-F5344CB8AC3E}">
        <p14:creationId xmlns:p14="http://schemas.microsoft.com/office/powerpoint/2010/main" val="3992407495"/>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5" r:id="rId3"/>
    <p:sldLayoutId id="2147483737" r:id="rId4"/>
    <p:sldLayoutId id="2147483849" r:id="rId5"/>
    <p:sldLayoutId id="214748385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800" kern="1200" baseline="0">
          <a:solidFill>
            <a:srgbClr val="E00032"/>
          </a:solidFill>
          <a:latin typeface="Fira Sans Light"/>
          <a:ea typeface="+mj-ea"/>
          <a:cs typeface="+mj-cs"/>
        </a:defRPr>
      </a:lvl1pPr>
    </p:titleStyle>
    <p:body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86" userDrawn="1">
          <p15:clr>
            <a:srgbClr val="F26B43"/>
          </p15:clr>
        </p15:guide>
        <p15:guide id="4" orient="horz" pos="940" userDrawn="1">
          <p15:clr>
            <a:srgbClr val="F26B43"/>
          </p15:clr>
        </p15:guide>
        <p15:guide id="5" orient="horz" pos="293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3.emf"/><Relationship Id="rId4" Type="http://schemas.openxmlformats.org/officeDocument/2006/relationships/image" Target="../media/image22.emf"/></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www.sehen-und-handeln.ch"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hyperlink" Target="https://materialien.sehen-und-handeln.ch/impulsveranstaltungen"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mailto:doernenburg@fastenaktion.ch"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D64A71BD-CF03-B14A-A9A0-4EF881A7FA2F}"/>
              </a:ext>
            </a:extLst>
          </p:cNvPr>
          <p:cNvSpPr>
            <a:spLocks noGrp="1"/>
          </p:cNvSpPr>
          <p:nvPr>
            <p:ph type="title"/>
          </p:nvPr>
        </p:nvSpPr>
        <p:spPr>
          <a:xfrm>
            <a:off x="219660" y="3726492"/>
            <a:ext cx="5270803" cy="622671"/>
          </a:xfrm>
        </p:spPr>
        <p:txBody>
          <a:bodyPr>
            <a:normAutofit/>
          </a:bodyPr>
          <a:lstStyle/>
          <a:p>
            <a:r>
              <a:rPr lang="de-CH" sz="2400">
                <a:latin typeface="Fira Sans Medium"/>
                <a:ea typeface="Fira Sans Medium" panose="020B0603050000020004" pitchFamily="34" charset="0"/>
              </a:rPr>
              <a:t>Hunger frisst Zukunft.</a:t>
            </a:r>
            <a:br>
              <a:rPr lang="de-CH" sz="1800">
                <a:latin typeface="Fira Sans Medium"/>
                <a:ea typeface="Fira Sans Medium" panose="020B0603050000020004" pitchFamily="34" charset="0"/>
              </a:rPr>
            </a:br>
            <a:r>
              <a:rPr lang="de-CH" sz="1800">
                <a:latin typeface="Fira Sans Medium"/>
                <a:ea typeface="Fira Sans Medium" panose="020B0603050000020004" pitchFamily="34" charset="0"/>
              </a:rPr>
              <a:t>materialien.sehen-und-handeln.ch</a:t>
            </a:r>
          </a:p>
        </p:txBody>
      </p:sp>
      <p:sp>
        <p:nvSpPr>
          <p:cNvPr id="9" name="Textfeld 8">
            <a:extLst>
              <a:ext uri="{FF2B5EF4-FFF2-40B4-BE49-F238E27FC236}">
                <a16:creationId xmlns:a16="http://schemas.microsoft.com/office/drawing/2014/main" id="{22546C3C-647E-7547-B1BE-2AF62116416D}"/>
              </a:ext>
            </a:extLst>
          </p:cNvPr>
          <p:cNvSpPr txBox="1"/>
          <p:nvPr/>
        </p:nvSpPr>
        <p:spPr>
          <a:xfrm>
            <a:off x="1486829" y="4274634"/>
            <a:ext cx="184731" cy="369332"/>
          </a:xfrm>
          <a:prstGeom prst="rect">
            <a:avLst/>
          </a:prstGeom>
          <a:noFill/>
        </p:spPr>
        <p:txBody>
          <a:bodyPr wrap="none" rtlCol="0">
            <a:spAutoFit/>
          </a:bodyPr>
          <a:lstStyle/>
          <a:p>
            <a:endParaRPr lang="de-DE"/>
          </a:p>
        </p:txBody>
      </p:sp>
      <p:pic>
        <p:nvPicPr>
          <p:cNvPr id="6" name="Grafik 5">
            <a:extLst>
              <a:ext uri="{FF2B5EF4-FFF2-40B4-BE49-F238E27FC236}">
                <a16:creationId xmlns:a16="http://schemas.microsoft.com/office/drawing/2014/main" id="{8D21DAA9-A6CE-D651-84C5-07CFFA84CBD3}"/>
              </a:ext>
            </a:extLst>
          </p:cNvPr>
          <p:cNvPicPr>
            <a:picLocks noChangeAspect="1"/>
          </p:cNvPicPr>
          <p:nvPr/>
        </p:nvPicPr>
        <p:blipFill>
          <a:blip r:embed="rId3"/>
          <a:stretch>
            <a:fillRect/>
          </a:stretch>
        </p:blipFill>
        <p:spPr>
          <a:xfrm>
            <a:off x="-3970" y="0"/>
            <a:ext cx="5389195" cy="36499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6E2B94E-11D6-D5C9-C40A-59712C9BADDE}"/>
              </a:ext>
            </a:extLst>
          </p:cNvPr>
          <p:cNvSpPr>
            <a:spLocks noGrp="1"/>
          </p:cNvSpPr>
          <p:nvPr>
            <p:ph idx="1"/>
          </p:nvPr>
        </p:nvSpPr>
        <p:spPr>
          <a:xfrm>
            <a:off x="352246" y="1194642"/>
            <a:ext cx="7311870" cy="3172116"/>
          </a:xfrm>
        </p:spPr>
        <p:txBody>
          <a:bodyPr/>
          <a:lstStyle/>
          <a:p>
            <a:pPr marL="223520" algn="l" rtl="0" fontAlgn="base">
              <a:buFont typeface="Arial" panose="020B0604020202020204" pitchFamily="34" charset="0"/>
              <a:buChar char="•"/>
            </a:pPr>
            <a:r>
              <a:rPr lang="de-CH" sz="2000" kern="1200">
                <a:solidFill>
                  <a:srgbClr val="000000"/>
                </a:solidFill>
                <a:highlight>
                  <a:srgbClr val="FFFFFF"/>
                </a:highlight>
              </a:rPr>
              <a:t>Wir zeigen den Wunschtraum einer Person aus dem globalen Süden.</a:t>
            </a:r>
            <a:r>
              <a:rPr lang="en-US" sz="2000" kern="1200">
                <a:solidFill>
                  <a:srgbClr val="000000"/>
                </a:solidFill>
                <a:highlight>
                  <a:srgbClr val="FFFFFF"/>
                </a:highlight>
              </a:rPr>
              <a:t>​</a:t>
            </a:r>
            <a:endParaRPr lang="de-DE"/>
          </a:p>
          <a:p>
            <a:pPr marL="223520" algn="l" rtl="0" fontAlgn="base">
              <a:buFont typeface="Arial" panose="020B0604020202020204" pitchFamily="34" charset="0"/>
              <a:buChar char="•"/>
            </a:pPr>
            <a:r>
              <a:rPr lang="de-CH" sz="2000" kern="1200">
                <a:solidFill>
                  <a:srgbClr val="000000"/>
                </a:solidFill>
                <a:highlight>
                  <a:srgbClr val="FFFFFF"/>
                </a:highlight>
              </a:rPr>
              <a:t>Hunger zerstört die Zukunft und den Traum der Menschen auf ein Leben in Würde und Unabhängigkeit</a:t>
            </a:r>
          </a:p>
          <a:p>
            <a:pPr marL="223520" algn="l" rtl="0" fontAlgn="base">
              <a:buFont typeface="Arial" panose="020B0604020202020204" pitchFamily="34" charset="0"/>
              <a:buChar char="•"/>
            </a:pPr>
            <a:r>
              <a:rPr lang="de-CH" sz="2000" kern="1200">
                <a:solidFill>
                  <a:srgbClr val="000000"/>
                </a:solidFill>
                <a:highlight>
                  <a:srgbClr val="FFFFFF"/>
                </a:highlight>
              </a:rPr>
              <a:t>Ärztin/Arzt ist ein typischer «Wunschberuf» vor allem von Menschen im globalen Süden.</a:t>
            </a:r>
            <a:r>
              <a:rPr lang="en-US" sz="2000" kern="1200">
                <a:solidFill>
                  <a:srgbClr val="000000"/>
                </a:solidFill>
                <a:highlight>
                  <a:srgbClr val="FFFFFF"/>
                </a:highlight>
              </a:rPr>
              <a:t>​</a:t>
            </a:r>
          </a:p>
          <a:p>
            <a:pPr marL="223520" fontAlgn="base">
              <a:buFont typeface="Arial" panose="020B0604020202020204" pitchFamily="34" charset="0"/>
              <a:buChar char="•"/>
            </a:pPr>
            <a:r>
              <a:rPr lang="de-CH" sz="2000" kern="1200">
                <a:solidFill>
                  <a:srgbClr val="000000"/>
                </a:solidFill>
                <a:highlight>
                  <a:srgbClr val="FFFFFF"/>
                </a:highlight>
              </a:rPr>
              <a:t>Der Spot wurde in Senegal mit einer Ärztin gefilmt</a:t>
            </a:r>
            <a:r>
              <a:rPr lang="en-US" sz="2000" kern="1200">
                <a:solidFill>
                  <a:srgbClr val="000000"/>
                </a:solidFill>
                <a:highlight>
                  <a:srgbClr val="FFFFFF"/>
                </a:highlight>
              </a:rPr>
              <a:t>​, die am Spital in Ndao in Dakar </a:t>
            </a:r>
            <a:r>
              <a:rPr lang="en-US" sz="2000" kern="1200" err="1">
                <a:solidFill>
                  <a:srgbClr val="000000"/>
                </a:solidFill>
                <a:highlight>
                  <a:srgbClr val="FFFFFF"/>
                </a:highlight>
              </a:rPr>
              <a:t>arbeitet</a:t>
            </a:r>
            <a:r>
              <a:rPr lang="en-US" sz="2000" kern="1200">
                <a:solidFill>
                  <a:srgbClr val="000000"/>
                </a:solidFill>
                <a:highlight>
                  <a:srgbClr val="FFFFFF"/>
                </a:highlight>
              </a:rPr>
              <a:t> und </a:t>
            </a:r>
            <a:r>
              <a:rPr lang="en-US" sz="2000" kern="1200" err="1">
                <a:solidFill>
                  <a:srgbClr val="000000"/>
                </a:solidFill>
                <a:highlight>
                  <a:srgbClr val="FFFFFF"/>
                </a:highlight>
              </a:rPr>
              <a:t>ihren</a:t>
            </a:r>
            <a:r>
              <a:rPr lang="en-US" sz="2000" kern="1200">
                <a:solidFill>
                  <a:srgbClr val="000000"/>
                </a:solidFill>
                <a:highlight>
                  <a:srgbClr val="FFFFFF"/>
                </a:highlight>
              </a:rPr>
              <a:t> </a:t>
            </a:r>
            <a:r>
              <a:rPr lang="en-US" sz="2000" kern="1200" err="1">
                <a:solidFill>
                  <a:srgbClr val="000000"/>
                </a:solidFill>
                <a:highlight>
                  <a:srgbClr val="FFFFFF"/>
                </a:highlight>
              </a:rPr>
              <a:t>Facharzt</a:t>
            </a:r>
            <a:r>
              <a:rPr lang="en-US" sz="2000" kern="1200">
                <a:solidFill>
                  <a:srgbClr val="000000"/>
                </a:solidFill>
                <a:highlight>
                  <a:srgbClr val="FFFFFF"/>
                </a:highlight>
              </a:rPr>
              <a:t> </a:t>
            </a:r>
            <a:r>
              <a:rPr lang="en-US" sz="2000" kern="1200" err="1">
                <a:solidFill>
                  <a:srgbClr val="000000"/>
                </a:solidFill>
                <a:highlight>
                  <a:srgbClr val="FFFFFF"/>
                </a:highlight>
              </a:rPr>
              <a:t>macht</a:t>
            </a:r>
            <a:r>
              <a:rPr lang="en-US" sz="2000" kern="1200">
                <a:solidFill>
                  <a:srgbClr val="000000"/>
                </a:solidFill>
                <a:highlight>
                  <a:srgbClr val="FFFFFF"/>
                </a:highlight>
              </a:rPr>
              <a:t>. </a:t>
            </a:r>
          </a:p>
          <a:p>
            <a:pPr marL="223520"/>
            <a:endParaRPr lang="de-CH" sz="1800"/>
          </a:p>
        </p:txBody>
      </p:sp>
      <p:sp>
        <p:nvSpPr>
          <p:cNvPr id="4" name="Titel 3">
            <a:extLst>
              <a:ext uri="{FF2B5EF4-FFF2-40B4-BE49-F238E27FC236}">
                <a16:creationId xmlns:a16="http://schemas.microsoft.com/office/drawing/2014/main" id="{3F7E5253-6693-EDD4-FB0A-0391B496AA89}"/>
              </a:ext>
            </a:extLst>
          </p:cNvPr>
          <p:cNvSpPr>
            <a:spLocks noGrp="1"/>
          </p:cNvSpPr>
          <p:nvPr>
            <p:ph type="title"/>
          </p:nvPr>
        </p:nvSpPr>
        <p:spPr/>
        <p:txBody>
          <a:bodyPr/>
          <a:lstStyle/>
          <a:p>
            <a:r>
              <a:rPr lang="de-CH">
                <a:latin typeface="Fira Sans Medium"/>
              </a:rPr>
              <a:t>Weshalb dieses Visual?</a:t>
            </a:r>
            <a:endParaRPr lang="de-CH"/>
          </a:p>
        </p:txBody>
      </p:sp>
    </p:spTree>
    <p:extLst>
      <p:ext uri="{BB962C8B-B14F-4D97-AF65-F5344CB8AC3E}">
        <p14:creationId xmlns:p14="http://schemas.microsoft.com/office/powerpoint/2010/main" val="189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DB2E58B-12FC-C6A2-6B75-6D115B0B3BE5}"/>
              </a:ext>
            </a:extLst>
          </p:cNvPr>
          <p:cNvSpPr>
            <a:spLocks noGrp="1"/>
          </p:cNvSpPr>
          <p:nvPr>
            <p:ph type="title"/>
          </p:nvPr>
        </p:nvSpPr>
        <p:spPr/>
        <p:txBody>
          <a:bodyPr/>
          <a:lstStyle/>
          <a:p>
            <a:r>
              <a:rPr lang="de-CH"/>
              <a:t>Workshops</a:t>
            </a:r>
          </a:p>
        </p:txBody>
      </p:sp>
      <p:pic>
        <p:nvPicPr>
          <p:cNvPr id="10" name="Grafik 9" descr="Ein Bild, das Person, drinnen, Personen, Gruppe enthält.&#10;&#10;Automatisch generierte Beschreibung">
            <a:extLst>
              <a:ext uri="{FF2B5EF4-FFF2-40B4-BE49-F238E27FC236}">
                <a16:creationId xmlns:a16="http://schemas.microsoft.com/office/drawing/2014/main" id="{4227115A-2B46-C112-24B0-7C01BFBBA0AE}"/>
              </a:ext>
            </a:extLst>
          </p:cNvPr>
          <p:cNvPicPr>
            <a:picLocks noChangeAspect="1"/>
          </p:cNvPicPr>
          <p:nvPr/>
        </p:nvPicPr>
        <p:blipFill rotWithShape="1">
          <a:blip r:embed="rId3"/>
          <a:srcRect t="3671" b="42177"/>
          <a:stretch/>
        </p:blipFill>
        <p:spPr>
          <a:xfrm>
            <a:off x="6119905" y="3470805"/>
            <a:ext cx="2717613" cy="916721"/>
          </a:xfrm>
          <a:prstGeom prst="rect">
            <a:avLst/>
          </a:prstGeom>
        </p:spPr>
      </p:pic>
      <p:pic>
        <p:nvPicPr>
          <p:cNvPr id="3" name="Grafik 2">
            <a:extLst>
              <a:ext uri="{FF2B5EF4-FFF2-40B4-BE49-F238E27FC236}">
                <a16:creationId xmlns:a16="http://schemas.microsoft.com/office/drawing/2014/main" id="{9CCA75ED-19A4-2C9E-A4E9-95BFA6D7F2D7}"/>
              </a:ext>
            </a:extLst>
          </p:cNvPr>
          <p:cNvPicPr>
            <a:picLocks noChangeAspect="1"/>
          </p:cNvPicPr>
          <p:nvPr/>
        </p:nvPicPr>
        <p:blipFill rotWithShape="1">
          <a:blip r:embed="rId4"/>
          <a:srcRect t="7960" r="4902" b="-388"/>
          <a:stretch/>
        </p:blipFill>
        <p:spPr>
          <a:xfrm>
            <a:off x="6119905" y="939570"/>
            <a:ext cx="2717613" cy="2268409"/>
          </a:xfrm>
          <a:prstGeom prst="rect">
            <a:avLst/>
          </a:prstGeom>
        </p:spPr>
      </p:pic>
      <p:sp>
        <p:nvSpPr>
          <p:cNvPr id="7" name="Inhaltsplatzhalter 3">
            <a:extLst>
              <a:ext uri="{FF2B5EF4-FFF2-40B4-BE49-F238E27FC236}">
                <a16:creationId xmlns:a16="http://schemas.microsoft.com/office/drawing/2014/main" id="{A39E4D7B-BAF2-06BB-C27E-2F559C1BA94E}"/>
              </a:ext>
            </a:extLst>
          </p:cNvPr>
          <p:cNvSpPr txBox="1">
            <a:spLocks/>
          </p:cNvSpPr>
          <p:nvPr/>
        </p:nvSpPr>
        <p:spPr>
          <a:xfrm>
            <a:off x="115334" y="1102592"/>
            <a:ext cx="5577146" cy="3378326"/>
          </a:xfrm>
          <a:prstGeom prst="rect">
            <a:avLst/>
          </a:prstGeom>
        </p:spPr>
        <p:txBody>
          <a:bodyPr lIns="91440" tIns="45720" rIns="91440" bIns="45720" anchor="t"/>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3520"/>
            <a:r>
              <a:rPr lang="de-DE" b="1">
                <a:highlight>
                  <a:srgbClr val="FFFFFF"/>
                </a:highlight>
              </a:rPr>
              <a:t>Filmworkshop: Für eine Welt ohne Hunger</a:t>
            </a:r>
          </a:p>
          <a:p>
            <a:pPr marL="229870" lvl="1" indent="0">
              <a:lnSpc>
                <a:spcPct val="100000"/>
              </a:lnSpc>
              <a:spcBef>
                <a:spcPts val="0"/>
              </a:spcBef>
              <a:spcAft>
                <a:spcPts val="0"/>
              </a:spcAft>
              <a:buNone/>
            </a:pPr>
            <a:endParaRPr lang="de-DE">
              <a:highlight>
                <a:srgbClr val="FFFFFF"/>
              </a:highlight>
              <a:cs typeface="Arial"/>
            </a:endParaRPr>
          </a:p>
          <a:p>
            <a:pPr marL="229870" lvl="1" indent="0">
              <a:lnSpc>
                <a:spcPct val="100000"/>
              </a:lnSpc>
              <a:spcBef>
                <a:spcPts val="0"/>
              </a:spcBef>
              <a:spcAft>
                <a:spcPts val="0"/>
              </a:spcAft>
              <a:buNone/>
            </a:pPr>
            <a:r>
              <a:rPr lang="de-DE">
                <a:highlight>
                  <a:srgbClr val="FFFFFF"/>
                </a:highlight>
                <a:cs typeface="Arial"/>
              </a:rPr>
              <a:t>Aus </a:t>
            </a:r>
            <a:r>
              <a:rPr lang="de-CH">
                <a:highlight>
                  <a:srgbClr val="FFFFFF"/>
                </a:highlight>
              </a:rPr>
              <a:t>den ausgewählten Filmen werden Ausschnitte gezeigt und interaktiv Handlungsfelder erarbeitet.  </a:t>
            </a:r>
            <a:endParaRPr lang="en-US">
              <a:highlight>
                <a:srgbClr val="FFFFFF"/>
              </a:highlight>
            </a:endParaRPr>
          </a:p>
          <a:p>
            <a:pPr marL="4445" indent="0">
              <a:buNone/>
            </a:pPr>
            <a:endParaRPr lang="de-DE" b="1">
              <a:highlight>
                <a:srgbClr val="FFFFFF"/>
              </a:highlight>
            </a:endParaRPr>
          </a:p>
          <a:p>
            <a:pPr marL="223520">
              <a:lnSpc>
                <a:spcPct val="100000"/>
              </a:lnSpc>
              <a:spcBef>
                <a:spcPts val="0"/>
              </a:spcBef>
              <a:spcAft>
                <a:spcPts val="0"/>
              </a:spcAft>
            </a:pPr>
            <a:r>
              <a:rPr lang="de-DE" b="1">
                <a:highlight>
                  <a:srgbClr val="FFFFFF"/>
                </a:highlight>
              </a:rPr>
              <a:t>Gemeinsam den Handabdruck vergrössern</a:t>
            </a:r>
          </a:p>
          <a:p>
            <a:pPr marL="4445" indent="0">
              <a:lnSpc>
                <a:spcPct val="100000"/>
              </a:lnSpc>
              <a:spcBef>
                <a:spcPts val="0"/>
              </a:spcBef>
              <a:spcAft>
                <a:spcPts val="0"/>
              </a:spcAft>
              <a:buNone/>
            </a:pPr>
            <a:r>
              <a:rPr lang="de-DE" sz="1800">
                <a:highlight>
                  <a:srgbClr val="FFFFFF"/>
                </a:highlight>
              </a:rPr>
              <a:t> </a:t>
            </a:r>
            <a:endParaRPr lang="de-CH"/>
          </a:p>
          <a:p>
            <a:pPr marL="4445" indent="0">
              <a:lnSpc>
                <a:spcPct val="100000"/>
              </a:lnSpc>
              <a:spcBef>
                <a:spcPts val="0"/>
              </a:spcBef>
              <a:spcAft>
                <a:spcPts val="0"/>
              </a:spcAft>
              <a:buNone/>
            </a:pPr>
            <a:r>
              <a:rPr lang="de-DE" sz="1800">
                <a:highlight>
                  <a:srgbClr val="FFFFFF"/>
                </a:highlight>
              </a:rPr>
              <a:t> Der Workshop wird dieses Jahr wieder angeboten</a:t>
            </a:r>
            <a:endParaRPr lang="de-CH"/>
          </a:p>
        </p:txBody>
      </p:sp>
    </p:spTree>
    <p:extLst>
      <p:ext uri="{BB962C8B-B14F-4D97-AF65-F5344CB8AC3E}">
        <p14:creationId xmlns:p14="http://schemas.microsoft.com/office/powerpoint/2010/main" val="244601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F9D462E-0EE7-1411-1063-BE6E586E8594}"/>
              </a:ext>
            </a:extLst>
          </p:cNvPr>
          <p:cNvSpPr>
            <a:spLocks noGrp="1"/>
          </p:cNvSpPr>
          <p:nvPr>
            <p:ph type="title"/>
          </p:nvPr>
        </p:nvSpPr>
        <p:spPr/>
        <p:txBody>
          <a:bodyPr/>
          <a:lstStyle/>
          <a:p>
            <a:r>
              <a:rPr lang="de-CH">
                <a:latin typeface="Fira Sans Medium"/>
              </a:rPr>
              <a:t>Filmausschnitte</a:t>
            </a:r>
            <a:endParaRPr lang="de-CH"/>
          </a:p>
        </p:txBody>
      </p:sp>
      <p:pic>
        <p:nvPicPr>
          <p:cNvPr id="5" name="Image 4" descr="Une image contenant plein air, véhicule, Véhicule terrestre, habits&#10;&#10;Description générée automatiquement">
            <a:extLst>
              <a:ext uri="{FF2B5EF4-FFF2-40B4-BE49-F238E27FC236}">
                <a16:creationId xmlns:a16="http://schemas.microsoft.com/office/drawing/2014/main" id="{1A17FEC7-9BC9-7AD3-DC03-E4C2055DD577}"/>
              </a:ext>
            </a:extLst>
          </p:cNvPr>
          <p:cNvPicPr>
            <a:picLocks noChangeAspect="1"/>
          </p:cNvPicPr>
          <p:nvPr/>
        </p:nvPicPr>
        <p:blipFill>
          <a:blip r:embed="rId2"/>
          <a:stretch>
            <a:fillRect/>
          </a:stretch>
        </p:blipFill>
        <p:spPr>
          <a:xfrm>
            <a:off x="3887416" y="1030305"/>
            <a:ext cx="5254151" cy="3605751"/>
          </a:xfrm>
          <a:prstGeom prst="rect">
            <a:avLst/>
          </a:prstGeom>
        </p:spPr>
      </p:pic>
      <p:sp>
        <p:nvSpPr>
          <p:cNvPr id="7" name="Inhaltsplatzhalter 2">
            <a:extLst>
              <a:ext uri="{FF2B5EF4-FFF2-40B4-BE49-F238E27FC236}">
                <a16:creationId xmlns:a16="http://schemas.microsoft.com/office/drawing/2014/main" id="{1E91145A-092C-E574-F2E4-D731AF64098B}"/>
              </a:ext>
            </a:extLst>
          </p:cNvPr>
          <p:cNvSpPr txBox="1">
            <a:spLocks/>
          </p:cNvSpPr>
          <p:nvPr/>
        </p:nvSpPr>
        <p:spPr>
          <a:xfrm>
            <a:off x="152871" y="1048136"/>
            <a:ext cx="3590825" cy="1804640"/>
          </a:xfrm>
          <a:prstGeom prst="rect">
            <a:avLst/>
          </a:prstGeom>
        </p:spPr>
        <p:txBody>
          <a:bodyPr lIns="91440" tIns="45720" rIns="91440" bIns="45720" anchor="t"/>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1200"/>
              </a:spcBef>
              <a:buNone/>
            </a:pPr>
            <a:r>
              <a:rPr lang="de-CH" sz="2000" b="1" kern="1200">
                <a:ea typeface="Fira Sans Light" panose="020B0403050000020004" pitchFamily="34" charset="0"/>
                <a:cs typeface="+mj-cs"/>
              </a:rPr>
              <a:t>Das Geschäft mit der Armut</a:t>
            </a:r>
            <a:endParaRPr lang="fr-FR" b="1">
              <a:cs typeface="+mj-cs"/>
            </a:endParaRPr>
          </a:p>
          <a:p>
            <a:pPr marL="228600" indent="-228600">
              <a:lnSpc>
                <a:spcPct val="100000"/>
              </a:lnSpc>
              <a:spcBef>
                <a:spcPts val="1200"/>
              </a:spcBef>
            </a:pPr>
            <a:r>
              <a:rPr lang="de-CH" sz="2000" kern="1200">
                <a:ea typeface="Fira Sans Light" panose="020B0403050000020004" pitchFamily="34" charset="0"/>
              </a:rPr>
              <a:t>Lebensmittelkonzerne richten ihren Fokus vermehrt auf Schwellen- und Entwicklungsländer. Dort bieten sie Fertigprodukte mit viel Salz, Fett, Zucker und Geschmacksverstärkern an. </a:t>
            </a:r>
          </a:p>
        </p:txBody>
      </p:sp>
    </p:spTree>
    <p:extLst>
      <p:ext uri="{BB962C8B-B14F-4D97-AF65-F5344CB8AC3E}">
        <p14:creationId xmlns:p14="http://schemas.microsoft.com/office/powerpoint/2010/main" val="301994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a:latin typeface="Fira Sans Medium"/>
              </a:rPr>
              <a:t>Lernen </a:t>
            </a:r>
            <a:endParaRPr lang="de-CH"/>
          </a:p>
        </p:txBody>
      </p:sp>
      <p:sp>
        <p:nvSpPr>
          <p:cNvPr id="5" name="Inhaltsplatzhalter 3"/>
          <p:cNvSpPr txBox="1">
            <a:spLocks/>
          </p:cNvSpPr>
          <p:nvPr/>
        </p:nvSpPr>
        <p:spPr>
          <a:xfrm>
            <a:off x="4872595" y="1283065"/>
            <a:ext cx="3852455" cy="3157891"/>
          </a:xfrm>
          <a:prstGeom prst="rect">
            <a:avLst/>
          </a:prstGeom>
        </p:spPr>
        <p:txBody>
          <a:bodyPr lIns="91440" tIns="45720" rIns="91440" bIns="45720" anchor="t"/>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3520"/>
            <a:r>
              <a:rPr lang="de"/>
              <a:t>Die Unterrichtsvorschläge </a:t>
            </a:r>
            <a:r>
              <a:rPr lang="de-CH"/>
              <a:t>sollen den Kindern und Jugendlichen spielerisch verdeutlichen, was beim Thema Hunger auf dem Spiel steht und wie sie selbst aktiv und solidarisch handeln können.</a:t>
            </a:r>
            <a:r>
              <a:rPr lang="de-CH" sz="1400">
                <a:latin typeface="Arial"/>
                <a:cs typeface="Arial"/>
              </a:rPr>
              <a:t>  </a:t>
            </a:r>
            <a:endParaRPr lang="de-CH"/>
          </a:p>
          <a:p>
            <a:pPr marL="223520"/>
            <a:endParaRPr lang="de"/>
          </a:p>
          <a:p>
            <a:pPr marL="223520"/>
            <a:endParaRPr lang="de-CH"/>
          </a:p>
          <a:p>
            <a:pPr marL="223520"/>
            <a:endParaRPr lang="de-CH"/>
          </a:p>
          <a:p>
            <a:pPr marL="223520"/>
            <a:endParaRPr lang="de-CH"/>
          </a:p>
        </p:txBody>
      </p:sp>
      <p:pic>
        <p:nvPicPr>
          <p:cNvPr id="2" name="Image 1" descr="Une image contenant plein air, ciel, nuage, arbre&#10;&#10;Description générée automatiquement">
            <a:extLst>
              <a:ext uri="{FF2B5EF4-FFF2-40B4-BE49-F238E27FC236}">
                <a16:creationId xmlns:a16="http://schemas.microsoft.com/office/drawing/2014/main" id="{A6125F6C-4333-7542-B050-7A4540CA368C}"/>
              </a:ext>
            </a:extLst>
          </p:cNvPr>
          <p:cNvPicPr>
            <a:picLocks noChangeAspect="1"/>
          </p:cNvPicPr>
          <p:nvPr/>
        </p:nvPicPr>
        <p:blipFill>
          <a:blip r:embed="rId2"/>
          <a:stretch>
            <a:fillRect/>
          </a:stretch>
        </p:blipFill>
        <p:spPr>
          <a:xfrm>
            <a:off x="300145" y="1279358"/>
            <a:ext cx="4572000" cy="3048000"/>
          </a:xfrm>
          <a:prstGeom prst="rect">
            <a:avLst/>
          </a:prstGeom>
        </p:spPr>
      </p:pic>
    </p:spTree>
    <p:extLst>
      <p:ext uri="{BB962C8B-B14F-4D97-AF65-F5344CB8AC3E}">
        <p14:creationId xmlns:p14="http://schemas.microsoft.com/office/powerpoint/2010/main" val="415517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a:latin typeface="Fira Sans Medium"/>
              </a:rPr>
              <a:t>Lernen Zyklus 1 </a:t>
            </a:r>
            <a:endParaRPr lang="de-CH"/>
          </a:p>
        </p:txBody>
      </p:sp>
      <p:sp>
        <p:nvSpPr>
          <p:cNvPr id="5" name="Inhaltsplatzhalter 3"/>
          <p:cNvSpPr txBox="1">
            <a:spLocks/>
          </p:cNvSpPr>
          <p:nvPr/>
        </p:nvSpPr>
        <p:spPr>
          <a:xfrm>
            <a:off x="381495" y="964659"/>
            <a:ext cx="8484529" cy="3810290"/>
          </a:xfrm>
          <a:prstGeom prst="rect">
            <a:avLst/>
          </a:prstGeom>
        </p:spPr>
        <p:txBody>
          <a:bodyPr lIns="91440" tIns="45720" rIns="91440" bIns="45720" anchor="t"/>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3520"/>
            <a:r>
              <a:rPr lang="de-CH" b="1"/>
              <a:t>...und es werden alle satt...   teilen und gewinnen    </a:t>
            </a:r>
            <a:endParaRPr lang="en-US"/>
          </a:p>
          <a:p>
            <a:pPr marL="229870" lvl="1" indent="0">
              <a:lnSpc>
                <a:spcPct val="100000"/>
              </a:lnSpc>
              <a:buNone/>
            </a:pPr>
            <a:r>
              <a:rPr lang="de-CH"/>
              <a:t>Sensibilisierung für das Thema «Teilen, damit alle satt werden»   </a:t>
            </a:r>
          </a:p>
          <a:p>
            <a:pPr marL="229870" lvl="1" indent="0">
              <a:lnSpc>
                <a:spcPct val="100000"/>
              </a:lnSpc>
              <a:buNone/>
            </a:pPr>
            <a:r>
              <a:rPr lang="de-CH"/>
              <a:t>Hungertuch als Puzzle – Brotscheibe Verteilspiel – Bibelproviant – Kerzenflamme</a:t>
            </a:r>
          </a:p>
          <a:p>
            <a:pPr marL="229870" lvl="1" indent="0">
              <a:lnSpc>
                <a:spcPct val="100000"/>
              </a:lnSpc>
              <a:buNone/>
            </a:pPr>
            <a:r>
              <a:rPr lang="de-CH"/>
              <a:t>(45 Minuten)</a:t>
            </a:r>
            <a:endParaRPr lang="en-US"/>
          </a:p>
          <a:p>
            <a:pPr marL="229870" lvl="1" indent="0">
              <a:lnSpc>
                <a:spcPct val="100000"/>
              </a:lnSpc>
              <a:buNone/>
            </a:pPr>
            <a:endParaRPr lang="en-US"/>
          </a:p>
        </p:txBody>
      </p:sp>
    </p:spTree>
    <p:extLst>
      <p:ext uri="{BB962C8B-B14F-4D97-AF65-F5344CB8AC3E}">
        <p14:creationId xmlns:p14="http://schemas.microsoft.com/office/powerpoint/2010/main" val="283028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a:latin typeface="Fira Sans Medium"/>
              </a:rPr>
              <a:t>Lernen Zyklus  2</a:t>
            </a:r>
            <a:endParaRPr lang="de-CH"/>
          </a:p>
        </p:txBody>
      </p:sp>
      <p:pic>
        <p:nvPicPr>
          <p:cNvPr id="2" name="Image 1" descr="Schweizer Lebensmittelpyramide">
            <a:extLst>
              <a:ext uri="{FF2B5EF4-FFF2-40B4-BE49-F238E27FC236}">
                <a16:creationId xmlns:a16="http://schemas.microsoft.com/office/drawing/2014/main" id="{F00B4AC2-9084-DE56-117D-03BA463958A1}"/>
              </a:ext>
            </a:extLst>
          </p:cNvPr>
          <p:cNvPicPr>
            <a:picLocks noChangeAspect="1"/>
          </p:cNvPicPr>
          <p:nvPr/>
        </p:nvPicPr>
        <p:blipFill>
          <a:blip r:embed="rId2"/>
          <a:stretch>
            <a:fillRect/>
          </a:stretch>
        </p:blipFill>
        <p:spPr>
          <a:xfrm>
            <a:off x="4253593" y="922500"/>
            <a:ext cx="4898571" cy="3967969"/>
          </a:xfrm>
          <a:prstGeom prst="rect">
            <a:avLst/>
          </a:prstGeom>
        </p:spPr>
      </p:pic>
      <p:sp>
        <p:nvSpPr>
          <p:cNvPr id="6" name="Inhaltsplatzhalter 3">
            <a:extLst>
              <a:ext uri="{FF2B5EF4-FFF2-40B4-BE49-F238E27FC236}">
                <a16:creationId xmlns:a16="http://schemas.microsoft.com/office/drawing/2014/main" id="{50D558EC-C398-4740-5358-33BB1DB5F98B}"/>
              </a:ext>
            </a:extLst>
          </p:cNvPr>
          <p:cNvSpPr txBox="1">
            <a:spLocks/>
          </p:cNvSpPr>
          <p:nvPr/>
        </p:nvSpPr>
        <p:spPr>
          <a:xfrm>
            <a:off x="259031" y="1144274"/>
            <a:ext cx="5063691" cy="3295940"/>
          </a:xfrm>
          <a:prstGeom prst="rect">
            <a:avLst/>
          </a:prstGeom>
        </p:spPr>
        <p:txBody>
          <a:bodyPr lIns="91440" tIns="45720" rIns="91440" bIns="45720" anchor="t"/>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3520"/>
            <a:r>
              <a:rPr lang="de-CH" b="1"/>
              <a:t>Recht auf ein erfülltes Leben – Chancenlos durch Hunger </a:t>
            </a:r>
            <a:endParaRPr lang="fr-FR"/>
          </a:p>
          <a:p>
            <a:pPr marL="4445" indent="0">
              <a:buNone/>
            </a:pPr>
            <a:r>
              <a:rPr lang="de-CH" sz="1800" kern="1200"/>
              <a:t>Bewusstsein für weltweite Hungersituationen schärfen. </a:t>
            </a:r>
          </a:p>
          <a:p>
            <a:pPr marL="4445" indent="0">
              <a:buNone/>
            </a:pPr>
            <a:r>
              <a:rPr lang="de-CH" sz="1800" kern="1200"/>
              <a:t>Würfelspiel mit Lebensmittelpyramide – Input Hunger und Zukunft –  Bilder zu den Ursachen des Hungers – </a:t>
            </a:r>
            <a:r>
              <a:rPr lang="de-CH" sz="1800" kern="1200" err="1"/>
              <a:t>Mt</a:t>
            </a:r>
            <a:r>
              <a:rPr lang="de-CH" sz="1800" kern="1200"/>
              <a:t> 25 </a:t>
            </a:r>
            <a:endParaRPr lang="en-US" sz="1800" kern="1200"/>
          </a:p>
          <a:p>
            <a:pPr marL="4445" indent="0">
              <a:buNone/>
            </a:pPr>
            <a:r>
              <a:rPr lang="de-CH" sz="1800" kern="1200"/>
              <a:t>(45 Minuten erweiterbar auf Doppellektion)</a:t>
            </a:r>
            <a:endParaRPr lang="en-US" sz="1800" kern="1200"/>
          </a:p>
          <a:p>
            <a:pPr marL="4445" indent="0">
              <a:buNone/>
            </a:pPr>
            <a:endParaRPr lang="de-CH" sz="1800" kern="1200"/>
          </a:p>
        </p:txBody>
      </p:sp>
    </p:spTree>
    <p:extLst>
      <p:ext uri="{BB962C8B-B14F-4D97-AF65-F5344CB8AC3E}">
        <p14:creationId xmlns:p14="http://schemas.microsoft.com/office/powerpoint/2010/main" val="377135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a:latin typeface="Fira Sans Medium"/>
              </a:rPr>
              <a:t>Lernen Zyklus 3 und 4</a:t>
            </a:r>
            <a:endParaRPr lang="en-US"/>
          </a:p>
        </p:txBody>
      </p:sp>
      <p:sp>
        <p:nvSpPr>
          <p:cNvPr id="5" name="Inhaltsplatzhalter 3"/>
          <p:cNvSpPr txBox="1">
            <a:spLocks/>
          </p:cNvSpPr>
          <p:nvPr/>
        </p:nvSpPr>
        <p:spPr>
          <a:xfrm>
            <a:off x="295808" y="1283065"/>
            <a:ext cx="7900744" cy="3378326"/>
          </a:xfrm>
          <a:prstGeom prst="rect">
            <a:avLst/>
          </a:prstGeom>
        </p:spPr>
        <p:txBody>
          <a:bodyPr lIns="91440" tIns="45720" rIns="91440" bIns="45720" anchor="t"/>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3520"/>
            <a:r>
              <a:rPr lang="de-CH" b="1"/>
              <a:t>Wenn der Hunger die Zukunft (weg)frisst</a:t>
            </a:r>
            <a:endParaRPr lang="fr-FR"/>
          </a:p>
          <a:p>
            <a:pPr marL="228600" indent="0">
              <a:buNone/>
            </a:pPr>
            <a:r>
              <a:rPr lang="de-CH" sz="1800" kern="1200"/>
              <a:t>Würfelspiel, das die Lebensträume wegschneidet – Erarbeitung eines Skandalplakats – Kurzvideo </a:t>
            </a:r>
            <a:endParaRPr lang="de-CH"/>
          </a:p>
          <a:p>
            <a:pPr marL="228600" indent="0">
              <a:buNone/>
            </a:pPr>
            <a:r>
              <a:rPr lang="de-CH" sz="1800" kern="1200"/>
              <a:t>Zwei Lektionen, die auf einen halben Tag ausgestaltet werden können</a:t>
            </a:r>
            <a:endParaRPr lang="de-CH"/>
          </a:p>
          <a:p>
            <a:pPr marL="223520"/>
            <a:r>
              <a:rPr lang="de-CH" b="1"/>
              <a:t>«High Five» für eine Welt ohne Hunger</a:t>
            </a:r>
          </a:p>
          <a:p>
            <a:pPr marL="4445" indent="0">
              <a:buNone/>
            </a:pPr>
            <a:r>
              <a:rPr lang="de-CH" sz="1800"/>
              <a:t> </a:t>
            </a:r>
            <a:r>
              <a:rPr lang="de-CH" sz="1800" err="1"/>
              <a:t>Filmclip</a:t>
            </a:r>
            <a:r>
              <a:rPr lang="de-CH" sz="1800"/>
              <a:t> «Was ist, wenn niemand hilft?» – Texte «Glaube und Tat» (Ja 2) </a:t>
            </a:r>
          </a:p>
          <a:p>
            <a:pPr marL="4445" indent="0">
              <a:buNone/>
            </a:pPr>
            <a:r>
              <a:rPr lang="de-CH" sz="1800"/>
              <a:t> Das «High Five Spiel» thematisiert die Passivität vieler Menschen durch  Spielkarten mit «faulen» Ausreden. </a:t>
            </a:r>
            <a:endParaRPr lang="de-CH"/>
          </a:p>
        </p:txBody>
      </p:sp>
    </p:spTree>
    <p:extLst>
      <p:ext uri="{BB962C8B-B14F-4D97-AF65-F5344CB8AC3E}">
        <p14:creationId xmlns:p14="http://schemas.microsoft.com/office/powerpoint/2010/main" val="57986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a:latin typeface="Fira Sans Medium"/>
              </a:rPr>
              <a:t>Lernen Zyklus 3 und 4</a:t>
            </a:r>
            <a:endParaRPr lang="en-US"/>
          </a:p>
        </p:txBody>
      </p:sp>
      <p:pic>
        <p:nvPicPr>
          <p:cNvPr id="2" name="Image 1" descr="Une image contenant clipart, Graphique, graphisme, Police&#10;&#10;Description générée automatiquement">
            <a:extLst>
              <a:ext uri="{FF2B5EF4-FFF2-40B4-BE49-F238E27FC236}">
                <a16:creationId xmlns:a16="http://schemas.microsoft.com/office/drawing/2014/main" id="{98C69C62-BCD3-B11D-A283-82CB724024FB}"/>
              </a:ext>
            </a:extLst>
          </p:cNvPr>
          <p:cNvPicPr>
            <a:picLocks noChangeAspect="1"/>
          </p:cNvPicPr>
          <p:nvPr/>
        </p:nvPicPr>
        <p:blipFill>
          <a:blip r:embed="rId3"/>
          <a:stretch>
            <a:fillRect/>
          </a:stretch>
        </p:blipFill>
        <p:spPr>
          <a:xfrm>
            <a:off x="197000" y="1428750"/>
            <a:ext cx="3361571" cy="3086100"/>
          </a:xfrm>
          <a:prstGeom prst="rect">
            <a:avLst/>
          </a:prstGeom>
        </p:spPr>
      </p:pic>
      <p:sp>
        <p:nvSpPr>
          <p:cNvPr id="4" name="ZoneTexte 3">
            <a:extLst>
              <a:ext uri="{FF2B5EF4-FFF2-40B4-BE49-F238E27FC236}">
                <a16:creationId xmlns:a16="http://schemas.microsoft.com/office/drawing/2014/main" id="{904BA30F-B549-E0F4-6039-F30375587085}"/>
              </a:ext>
            </a:extLst>
          </p:cNvPr>
          <p:cNvSpPr txBox="1"/>
          <p:nvPr/>
        </p:nvSpPr>
        <p:spPr>
          <a:xfrm rot="20220000">
            <a:off x="4073979" y="1200149"/>
            <a:ext cx="24492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2400">
                <a:latin typeface="FiraSans-Light"/>
                <a:cs typeface="Arial"/>
              </a:rPr>
              <a:t>gemeinsam</a:t>
            </a:r>
            <a:endParaRPr lang="fr-FR" sz="2400">
              <a:latin typeface="FiraSans-Light"/>
            </a:endParaRPr>
          </a:p>
        </p:txBody>
      </p:sp>
      <p:sp>
        <p:nvSpPr>
          <p:cNvPr id="6" name="ZoneTexte 5">
            <a:extLst>
              <a:ext uri="{FF2B5EF4-FFF2-40B4-BE49-F238E27FC236}">
                <a16:creationId xmlns:a16="http://schemas.microsoft.com/office/drawing/2014/main" id="{9F0EEE3F-FAB6-66EB-4808-900B31093610}"/>
              </a:ext>
            </a:extLst>
          </p:cNvPr>
          <p:cNvSpPr txBox="1"/>
          <p:nvPr/>
        </p:nvSpPr>
        <p:spPr>
          <a:xfrm rot="-540000">
            <a:off x="4278086" y="1983920"/>
            <a:ext cx="24492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2400">
                <a:latin typeface="FiraSans-Light"/>
                <a:cs typeface="Arial"/>
              </a:rPr>
              <a:t>aktiv</a:t>
            </a:r>
            <a:endParaRPr lang="fr-FR" sz="2400">
              <a:latin typeface="FiraSans-Light"/>
            </a:endParaRPr>
          </a:p>
        </p:txBody>
      </p:sp>
      <p:sp>
        <p:nvSpPr>
          <p:cNvPr id="7" name="ZoneTexte 6">
            <a:extLst>
              <a:ext uri="{FF2B5EF4-FFF2-40B4-BE49-F238E27FC236}">
                <a16:creationId xmlns:a16="http://schemas.microsoft.com/office/drawing/2014/main" id="{90CEE1B3-F3E6-65D1-A98C-A7585DC1CB68}"/>
              </a:ext>
            </a:extLst>
          </p:cNvPr>
          <p:cNvSpPr txBox="1"/>
          <p:nvPr/>
        </p:nvSpPr>
        <p:spPr>
          <a:xfrm>
            <a:off x="4367892" y="2637064"/>
            <a:ext cx="2735034" cy="469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2400">
                <a:latin typeface="FiraSans-Light"/>
                <a:cs typeface="Arial"/>
              </a:rPr>
              <a:t>bewusst</a:t>
            </a:r>
            <a:endParaRPr lang="fr-FR" sz="2400">
              <a:latin typeface="FiraSans-Light"/>
            </a:endParaRPr>
          </a:p>
        </p:txBody>
      </p:sp>
      <p:sp>
        <p:nvSpPr>
          <p:cNvPr id="8" name="ZoneTexte 7">
            <a:extLst>
              <a:ext uri="{FF2B5EF4-FFF2-40B4-BE49-F238E27FC236}">
                <a16:creationId xmlns:a16="http://schemas.microsoft.com/office/drawing/2014/main" id="{BEE509DA-A3E3-354D-9638-590A0A1836FF}"/>
              </a:ext>
            </a:extLst>
          </p:cNvPr>
          <p:cNvSpPr txBox="1"/>
          <p:nvPr/>
        </p:nvSpPr>
        <p:spPr>
          <a:xfrm rot="300000">
            <a:off x="4384220" y="3282041"/>
            <a:ext cx="24492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2400">
                <a:latin typeface="FiraSans-Light"/>
                <a:cs typeface="Arial"/>
              </a:rPr>
              <a:t>friedlich</a:t>
            </a:r>
            <a:endParaRPr lang="fr-FR" sz="2400">
              <a:latin typeface="FiraSans-Light"/>
            </a:endParaRPr>
          </a:p>
        </p:txBody>
      </p:sp>
      <p:sp>
        <p:nvSpPr>
          <p:cNvPr id="9" name="ZoneTexte 8">
            <a:extLst>
              <a:ext uri="{FF2B5EF4-FFF2-40B4-BE49-F238E27FC236}">
                <a16:creationId xmlns:a16="http://schemas.microsoft.com/office/drawing/2014/main" id="{840082F7-15D5-E92D-12AF-BD85E1DAA70A}"/>
              </a:ext>
            </a:extLst>
          </p:cNvPr>
          <p:cNvSpPr txBox="1"/>
          <p:nvPr/>
        </p:nvSpPr>
        <p:spPr>
          <a:xfrm rot="960000">
            <a:off x="4204608" y="4000498"/>
            <a:ext cx="24492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2400">
                <a:latin typeface="FiraSans-Light"/>
                <a:cs typeface="Arial"/>
              </a:rPr>
              <a:t>dankbar</a:t>
            </a:r>
            <a:endParaRPr lang="fr-FR" sz="2400">
              <a:latin typeface="FiraSans-Light"/>
            </a:endParaRPr>
          </a:p>
        </p:txBody>
      </p:sp>
    </p:spTree>
    <p:extLst>
      <p:ext uri="{BB962C8B-B14F-4D97-AF65-F5344CB8AC3E}">
        <p14:creationId xmlns:p14="http://schemas.microsoft.com/office/powerpoint/2010/main" val="297817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F4DC3AA-E0D6-B9CD-E75A-0E66E94A66D3}"/>
              </a:ext>
            </a:extLst>
          </p:cNvPr>
          <p:cNvSpPr>
            <a:spLocks noGrp="1"/>
          </p:cNvSpPr>
          <p:nvPr>
            <p:ph type="title"/>
          </p:nvPr>
        </p:nvSpPr>
        <p:spPr/>
        <p:txBody>
          <a:bodyPr/>
          <a:lstStyle/>
          <a:p>
            <a:r>
              <a:rPr lang="de-CH"/>
              <a:t>Escape-Game und Klimadinner</a:t>
            </a:r>
          </a:p>
        </p:txBody>
      </p:sp>
      <p:pic>
        <p:nvPicPr>
          <p:cNvPr id="4" name="Grafik 3">
            <a:extLst>
              <a:ext uri="{FF2B5EF4-FFF2-40B4-BE49-F238E27FC236}">
                <a16:creationId xmlns:a16="http://schemas.microsoft.com/office/drawing/2014/main" id="{445D30F0-9D5F-4DA0-FEB1-2E98EDC62FA4}"/>
              </a:ext>
            </a:extLst>
          </p:cNvPr>
          <p:cNvPicPr>
            <a:picLocks noChangeAspect="1"/>
          </p:cNvPicPr>
          <p:nvPr/>
        </p:nvPicPr>
        <p:blipFill>
          <a:blip r:embed="rId2"/>
          <a:stretch>
            <a:fillRect/>
          </a:stretch>
        </p:blipFill>
        <p:spPr>
          <a:xfrm>
            <a:off x="4673600" y="1701799"/>
            <a:ext cx="4152900" cy="3114675"/>
          </a:xfrm>
          <a:prstGeom prst="rect">
            <a:avLst/>
          </a:prstGeom>
        </p:spPr>
      </p:pic>
      <p:pic>
        <p:nvPicPr>
          <p:cNvPr id="6" name="Grafik 5">
            <a:extLst>
              <a:ext uri="{FF2B5EF4-FFF2-40B4-BE49-F238E27FC236}">
                <a16:creationId xmlns:a16="http://schemas.microsoft.com/office/drawing/2014/main" id="{CA2B711E-D3BD-5043-FB4A-90E8E950C353}"/>
              </a:ext>
            </a:extLst>
          </p:cNvPr>
          <p:cNvPicPr>
            <a:picLocks noChangeAspect="1"/>
          </p:cNvPicPr>
          <p:nvPr/>
        </p:nvPicPr>
        <p:blipFill>
          <a:blip r:embed="rId3"/>
          <a:stretch>
            <a:fillRect/>
          </a:stretch>
        </p:blipFill>
        <p:spPr>
          <a:xfrm>
            <a:off x="298725" y="1014412"/>
            <a:ext cx="4152900" cy="2993523"/>
          </a:xfrm>
          <a:prstGeom prst="rect">
            <a:avLst/>
          </a:prstGeom>
        </p:spPr>
      </p:pic>
    </p:spTree>
    <p:extLst>
      <p:ext uri="{BB962C8B-B14F-4D97-AF65-F5344CB8AC3E}">
        <p14:creationId xmlns:p14="http://schemas.microsoft.com/office/powerpoint/2010/main" val="33087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
          </p:nvPr>
        </p:nvSpPr>
        <p:spPr>
          <a:xfrm>
            <a:off x="4464424" y="1275643"/>
            <a:ext cx="4426092" cy="3165313"/>
          </a:xfrm>
        </p:spPr>
        <p:txBody>
          <a:bodyPr/>
          <a:lstStyle/>
          <a:p>
            <a:r>
              <a:rPr lang="de-CH" b="1"/>
              <a:t>Ökumenischer Familiengottesdienst</a:t>
            </a:r>
            <a:r>
              <a:rPr lang="de-CH"/>
              <a:t> </a:t>
            </a:r>
            <a:br>
              <a:rPr lang="de-CH"/>
            </a:br>
            <a:r>
              <a:rPr lang="de-DE"/>
              <a:t>Eine Suppe und Träume zum Teilen</a:t>
            </a:r>
            <a:endParaRPr lang="de-CH"/>
          </a:p>
          <a:p>
            <a:r>
              <a:rPr lang="de-CH" b="1"/>
              <a:t>Ökumenischer Gottesdienst</a:t>
            </a:r>
            <a:r>
              <a:rPr lang="de-CH"/>
              <a:t> </a:t>
            </a:r>
            <a:br>
              <a:rPr lang="de-CH"/>
            </a:br>
            <a:r>
              <a:rPr lang="de-CH"/>
              <a:t>«Hunger frisst Zukunft.»</a:t>
            </a:r>
          </a:p>
          <a:p>
            <a:r>
              <a:rPr lang="de-CH" b="1"/>
              <a:t>Meditative Mahlfeier zum Hungertuch</a:t>
            </a:r>
            <a:br>
              <a:rPr lang="de-CH" b="1"/>
            </a:br>
            <a:r>
              <a:rPr lang="de-CH"/>
              <a:t>Teilen, was Gott uns schenkt</a:t>
            </a:r>
            <a:br>
              <a:rPr lang="de-CH"/>
            </a:br>
            <a:endParaRPr lang="de-CH"/>
          </a:p>
          <a:p>
            <a:endParaRPr lang="de-CH"/>
          </a:p>
          <a:p>
            <a:endParaRPr lang="de-CH"/>
          </a:p>
          <a:p>
            <a:endParaRPr lang="de-CH"/>
          </a:p>
          <a:p>
            <a:endParaRPr lang="de-CH"/>
          </a:p>
        </p:txBody>
      </p:sp>
      <p:sp>
        <p:nvSpPr>
          <p:cNvPr id="3" name="Titel 2"/>
          <p:cNvSpPr>
            <a:spLocks noGrp="1"/>
          </p:cNvSpPr>
          <p:nvPr>
            <p:ph type="title"/>
          </p:nvPr>
        </p:nvSpPr>
        <p:spPr/>
        <p:txBody>
          <a:bodyPr/>
          <a:lstStyle/>
          <a:p>
            <a:r>
              <a:rPr lang="de-CH"/>
              <a:t>Feiern</a:t>
            </a:r>
          </a:p>
        </p:txBody>
      </p:sp>
      <p:pic>
        <p:nvPicPr>
          <p:cNvPr id="2" name="Grafik 1">
            <a:extLst>
              <a:ext uri="{FF2B5EF4-FFF2-40B4-BE49-F238E27FC236}">
                <a16:creationId xmlns:a16="http://schemas.microsoft.com/office/drawing/2014/main" id="{06A190BC-76C4-CD7E-25AF-52FDE563B555}"/>
              </a:ext>
            </a:extLst>
          </p:cNvPr>
          <p:cNvPicPr>
            <a:picLocks noChangeAspect="1"/>
          </p:cNvPicPr>
          <p:nvPr/>
        </p:nvPicPr>
        <p:blipFill rotWithShape="1">
          <a:blip r:embed="rId3"/>
          <a:srcRect l="19412" r="12833"/>
          <a:stretch/>
        </p:blipFill>
        <p:spPr>
          <a:xfrm>
            <a:off x="298724" y="1045229"/>
            <a:ext cx="3685309" cy="3626139"/>
          </a:xfrm>
          <a:prstGeom prst="rect">
            <a:avLst/>
          </a:prstGeom>
        </p:spPr>
      </p:pic>
    </p:spTree>
    <p:extLst>
      <p:ext uri="{BB962C8B-B14F-4D97-AF65-F5344CB8AC3E}">
        <p14:creationId xmlns:p14="http://schemas.microsoft.com/office/powerpoint/2010/main" val="103236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40CFED2-91B7-7E8A-7EDB-3D32A1DF06D0}"/>
              </a:ext>
            </a:extLst>
          </p:cNvPr>
          <p:cNvSpPr>
            <a:spLocks noGrp="1"/>
          </p:cNvSpPr>
          <p:nvPr>
            <p:ph idx="1"/>
          </p:nvPr>
        </p:nvSpPr>
        <p:spPr>
          <a:xfrm>
            <a:off x="318228" y="1164493"/>
            <a:ext cx="6995507" cy="3494820"/>
          </a:xfrm>
        </p:spPr>
        <p:txBody>
          <a:bodyPr/>
          <a:lstStyle/>
          <a:p>
            <a:pPr marL="228600" indent="-228600">
              <a:lnSpc>
                <a:spcPct val="100000"/>
              </a:lnSpc>
              <a:spcBef>
                <a:spcPts val="1200"/>
              </a:spcBef>
            </a:pPr>
            <a:r>
              <a:rPr lang="de-CH" sz="2000" kern="1200">
                <a:ea typeface="Fira Sans Light" panose="020B0403050000020004" pitchFamily="34" charset="0"/>
                <a:cs typeface="+mj-cs"/>
              </a:rPr>
              <a:t>Hunger frisst Zukunft – vor allem junge Menschen können ihr Potenzial nicht entwickeln</a:t>
            </a:r>
          </a:p>
          <a:p>
            <a:pPr marL="228600" indent="-228600">
              <a:lnSpc>
                <a:spcPct val="100000"/>
              </a:lnSpc>
              <a:spcBef>
                <a:spcPts val="1200"/>
              </a:spcBef>
            </a:pPr>
            <a:r>
              <a:rPr lang="de-CH" sz="2000" kern="1200">
                <a:ea typeface="Fira Sans Light" panose="020B0403050000020004" pitchFamily="34" charset="0"/>
                <a:cs typeface="+mj-cs"/>
              </a:rPr>
              <a:t>Hunger und Mangelernährung verhindern ein Leben in Würde</a:t>
            </a:r>
          </a:p>
          <a:p>
            <a:pPr marL="228600" indent="-228600">
              <a:lnSpc>
                <a:spcPct val="100000"/>
              </a:lnSpc>
              <a:spcBef>
                <a:spcPts val="1200"/>
              </a:spcBef>
            </a:pPr>
            <a:r>
              <a:rPr lang="de-CH" sz="2000" kern="1200">
                <a:ea typeface="Fira Sans Light" panose="020B0403050000020004" pitchFamily="34" charset="0"/>
                <a:cs typeface="+mj-cs"/>
              </a:rPr>
              <a:t>Hunger ist menschengemacht – es werden genügend Kalorien produziert, sie werden nur falsch verteilt</a:t>
            </a:r>
          </a:p>
          <a:p>
            <a:pPr marL="228600" indent="-228600">
              <a:lnSpc>
                <a:spcPct val="100000"/>
              </a:lnSpc>
              <a:spcBef>
                <a:spcPts val="1200"/>
              </a:spcBef>
            </a:pPr>
            <a:r>
              <a:rPr lang="de-CH" sz="2000" kern="1200">
                <a:ea typeface="Fira Sans Light" panose="020B0403050000020004" pitchFamily="34" charset="0"/>
                <a:cs typeface="+mj-cs"/>
              </a:rPr>
              <a:t>Das tägliche Brot ist ein Grundrecht aller Menschen. Die eigene Nahrung zu produzieren, macht sie unabhängig und sichert ihre Zukunft.</a:t>
            </a:r>
          </a:p>
          <a:p>
            <a:pPr marL="228600" indent="-228600">
              <a:lnSpc>
                <a:spcPct val="150000"/>
              </a:lnSpc>
              <a:spcBef>
                <a:spcPts val="1200"/>
              </a:spcBef>
            </a:pPr>
            <a:endParaRPr lang="de-CH" sz="2000" kern="1200">
              <a:latin typeface="Fira Sans Light" panose="020B0403050000020004" pitchFamily="34" charset="0"/>
              <a:ea typeface="Fira Sans Light" panose="020B0403050000020004" pitchFamily="34" charset="0"/>
              <a:cs typeface="+mj-cs"/>
            </a:endParaRPr>
          </a:p>
          <a:p>
            <a:pPr marL="342900" indent="-342900">
              <a:lnSpc>
                <a:spcPct val="115000"/>
              </a:lnSpc>
              <a:buFont typeface="Symbol" panose="05050102010706020507" pitchFamily="18" charset="2"/>
              <a:buChar char=""/>
            </a:pPr>
            <a:endParaRPr lang="de-CH">
              <a:latin typeface="Fira Sans Light" panose="020B0403050000020004" pitchFamily="34" charset="0"/>
              <a:ea typeface="Fira Sans Light" panose="020B0403050000020004" pitchFamily="34" charset="0"/>
            </a:endParaRPr>
          </a:p>
        </p:txBody>
      </p:sp>
      <p:sp>
        <p:nvSpPr>
          <p:cNvPr id="4" name="Titel 3">
            <a:extLst>
              <a:ext uri="{FF2B5EF4-FFF2-40B4-BE49-F238E27FC236}">
                <a16:creationId xmlns:a16="http://schemas.microsoft.com/office/drawing/2014/main" id="{7AF29B59-AFD4-7F77-8178-3CF468291494}"/>
              </a:ext>
            </a:extLst>
          </p:cNvPr>
          <p:cNvSpPr>
            <a:spLocks noGrp="1"/>
          </p:cNvSpPr>
          <p:nvPr>
            <p:ph type="title"/>
          </p:nvPr>
        </p:nvSpPr>
        <p:spPr/>
        <p:txBody>
          <a:bodyPr/>
          <a:lstStyle/>
          <a:p>
            <a:r>
              <a:rPr lang="de-CH"/>
              <a:t>Zentrale Aussage Kampagne 2025</a:t>
            </a:r>
          </a:p>
        </p:txBody>
      </p:sp>
    </p:spTree>
    <p:extLst>
      <p:ext uri="{BB962C8B-B14F-4D97-AF65-F5344CB8AC3E}">
        <p14:creationId xmlns:p14="http://schemas.microsoft.com/office/powerpoint/2010/main" val="283289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98724" y="1282335"/>
            <a:ext cx="5642821" cy="3165313"/>
          </a:xfrm>
        </p:spPr>
        <p:txBody>
          <a:bodyPr/>
          <a:lstStyle/>
          <a:p>
            <a:pPr marL="4763" indent="0">
              <a:buNone/>
            </a:pPr>
            <a:r>
              <a:rPr lang="de-CH" b="1"/>
              <a:t>Predigtanregungen</a:t>
            </a:r>
          </a:p>
          <a:p>
            <a:r>
              <a:rPr lang="de-DE" b="1"/>
              <a:t>Reale Angst oder irrationale Ängste?</a:t>
            </a:r>
            <a:br>
              <a:rPr lang="de-DE" b="1"/>
            </a:br>
            <a:r>
              <a:rPr lang="de-DE"/>
              <a:t>Predigtanregung zu Exodus 16</a:t>
            </a:r>
          </a:p>
          <a:p>
            <a:r>
              <a:rPr lang="de-DE" b="1"/>
              <a:t>Hunger zerstört Zukunft – schädliche Gesetze auch!</a:t>
            </a:r>
            <a:br>
              <a:rPr lang="de-DE" b="1"/>
            </a:br>
            <a:r>
              <a:rPr lang="de-DE"/>
              <a:t>Predigtanregung zu Matthäus 12,1-7</a:t>
            </a:r>
          </a:p>
        </p:txBody>
      </p:sp>
      <p:sp>
        <p:nvSpPr>
          <p:cNvPr id="4" name="Titel 3"/>
          <p:cNvSpPr>
            <a:spLocks noGrp="1"/>
          </p:cNvSpPr>
          <p:nvPr>
            <p:ph type="title"/>
          </p:nvPr>
        </p:nvSpPr>
        <p:spPr/>
        <p:txBody>
          <a:bodyPr/>
          <a:lstStyle/>
          <a:p>
            <a:r>
              <a:rPr lang="de-CH"/>
              <a:t>Feiern</a:t>
            </a:r>
          </a:p>
        </p:txBody>
      </p:sp>
      <p:pic>
        <p:nvPicPr>
          <p:cNvPr id="6" name="Bildplatzhalter 5" descr="Ein Bild, das draußen, Person, Markt, Gelände enthält.&#10;&#10;Automatisch generierte Beschreibung">
            <a:extLst>
              <a:ext uri="{FF2B5EF4-FFF2-40B4-BE49-F238E27FC236}">
                <a16:creationId xmlns:a16="http://schemas.microsoft.com/office/drawing/2014/main" id="{922B9C44-F11C-E8F3-69FF-F6DEDCC10817}"/>
              </a:ext>
            </a:extLst>
          </p:cNvPr>
          <p:cNvPicPr>
            <a:picLocks noGrp="1" noChangeAspect="1"/>
          </p:cNvPicPr>
          <p:nvPr>
            <p:ph type="pic" sz="quarter" idx="12"/>
          </p:nvPr>
        </p:nvPicPr>
        <p:blipFill>
          <a:blip r:embed="rId2"/>
          <a:srcRect l="17750" r="17750"/>
          <a:stretch>
            <a:fillRect/>
          </a:stretch>
        </p:blipFill>
        <p:spPr>
          <a:xfrm>
            <a:off x="5708073" y="1047671"/>
            <a:ext cx="3107861" cy="3611643"/>
          </a:xfrm>
        </p:spPr>
      </p:pic>
    </p:spTree>
    <p:extLst>
      <p:ext uri="{BB962C8B-B14F-4D97-AF65-F5344CB8AC3E}">
        <p14:creationId xmlns:p14="http://schemas.microsoft.com/office/powerpoint/2010/main" val="58612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de-CH"/>
              <a:t>Entwurf zum Hungertuch 2025/26</a:t>
            </a:r>
          </a:p>
        </p:txBody>
      </p:sp>
      <p:sp>
        <p:nvSpPr>
          <p:cNvPr id="3" name="Textfeld 2"/>
          <p:cNvSpPr txBox="1"/>
          <p:nvPr/>
        </p:nvSpPr>
        <p:spPr>
          <a:xfrm>
            <a:off x="5867923" y="982133"/>
            <a:ext cx="3276077" cy="4247317"/>
          </a:xfrm>
          <a:prstGeom prst="rect">
            <a:avLst/>
          </a:prstGeom>
          <a:noFill/>
        </p:spPr>
        <p:txBody>
          <a:bodyPr wrap="square" rtlCol="0">
            <a:spAutoFit/>
          </a:bodyPr>
          <a:lstStyle/>
          <a:p>
            <a:r>
              <a:rPr lang="de-CH">
                <a:latin typeface="Fira Sans Light" panose="020B0403050000020004" pitchFamily="34" charset="0"/>
              </a:rPr>
              <a:t>Von Konstanze Trommer</a:t>
            </a:r>
          </a:p>
          <a:p>
            <a:endParaRPr lang="de-CH">
              <a:latin typeface="Fira Sans Light" panose="020B0403050000020004" pitchFamily="34" charset="0"/>
            </a:endParaRPr>
          </a:p>
          <a:p>
            <a:pPr marL="285750" indent="-285750">
              <a:buFont typeface="Arial" panose="020B0604020202020204" pitchFamily="34" charset="0"/>
              <a:buChar char="•"/>
            </a:pPr>
            <a:r>
              <a:rPr lang="de-DE">
                <a:latin typeface="Fira Sans Light" panose="020B0403050000020004" pitchFamily="34" charset="0"/>
              </a:rPr>
              <a:t>1953 in Erfurt geboren</a:t>
            </a:r>
          </a:p>
          <a:p>
            <a:pPr marL="285750" indent="-285750">
              <a:buFont typeface="Arial" panose="020B0604020202020204" pitchFamily="34" charset="0"/>
              <a:buChar char="•"/>
            </a:pPr>
            <a:r>
              <a:rPr lang="de-DE">
                <a:latin typeface="Fira Sans Light" panose="020B0403050000020004" pitchFamily="34" charset="0"/>
              </a:rPr>
              <a:t>1972-1977 Studium an der Hochschule für industrielle Formgestaltung Halle Burg Giebichenstein</a:t>
            </a:r>
          </a:p>
          <a:p>
            <a:pPr marL="285750" indent="-285750">
              <a:buFont typeface="Arial" panose="020B0604020202020204" pitchFamily="34" charset="0"/>
              <a:buChar char="•"/>
            </a:pPr>
            <a:r>
              <a:rPr lang="de-DE">
                <a:latin typeface="Fira Sans Light" panose="020B0403050000020004" pitchFamily="34" charset="0"/>
              </a:rPr>
              <a:t>Seit 1982 freischaffende Künstlerin in den Bereichen bildende Kunst, Malerei, Grafik und Kunst für öffentliche Räume</a:t>
            </a:r>
          </a:p>
          <a:p>
            <a:pPr marL="285750" indent="-285750">
              <a:buFont typeface="Arial" panose="020B0604020202020204" pitchFamily="34" charset="0"/>
              <a:buChar char="•"/>
            </a:pPr>
            <a:r>
              <a:rPr lang="de-DE">
                <a:latin typeface="Fira Sans Light" panose="020B0403050000020004" pitchFamily="34" charset="0"/>
              </a:rPr>
              <a:t>www.konstanze-trommer.de</a:t>
            </a:r>
            <a:endParaRPr lang="de-CH">
              <a:latin typeface="Fira Sans Light" panose="020B0403050000020004" pitchFamily="34" charset="0"/>
            </a:endParaRPr>
          </a:p>
          <a:p>
            <a:endParaRPr lang="de-CH">
              <a:latin typeface="Fira Sans Light" panose="020B0403050000020004" pitchFamily="34" charset="0"/>
            </a:endParaRPr>
          </a:p>
        </p:txBody>
      </p:sp>
      <p:pic>
        <p:nvPicPr>
          <p:cNvPr id="5" name="Grafik 4">
            <a:extLst>
              <a:ext uri="{FF2B5EF4-FFF2-40B4-BE49-F238E27FC236}">
                <a16:creationId xmlns:a16="http://schemas.microsoft.com/office/drawing/2014/main" id="{EB468A7B-F410-D2CE-C601-FC2AE7D71C1A}"/>
              </a:ext>
            </a:extLst>
          </p:cNvPr>
          <p:cNvPicPr>
            <a:picLocks noChangeAspect="1"/>
          </p:cNvPicPr>
          <p:nvPr/>
        </p:nvPicPr>
        <p:blipFill>
          <a:blip r:embed="rId3"/>
          <a:stretch>
            <a:fillRect/>
          </a:stretch>
        </p:blipFill>
        <p:spPr>
          <a:xfrm>
            <a:off x="298724" y="982133"/>
            <a:ext cx="5569199" cy="3837214"/>
          </a:xfrm>
          <a:prstGeom prst="rect">
            <a:avLst/>
          </a:prstGeom>
        </p:spPr>
      </p:pic>
    </p:spTree>
    <p:extLst>
      <p:ext uri="{BB962C8B-B14F-4D97-AF65-F5344CB8AC3E}">
        <p14:creationId xmlns:p14="http://schemas.microsoft.com/office/powerpoint/2010/main" val="231773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a:t>Meditationsheft</a:t>
            </a:r>
          </a:p>
        </p:txBody>
      </p:sp>
      <p:sp>
        <p:nvSpPr>
          <p:cNvPr id="5" name="Textfeld 4"/>
          <p:cNvSpPr txBox="1"/>
          <p:nvPr/>
        </p:nvSpPr>
        <p:spPr>
          <a:xfrm>
            <a:off x="5997128" y="1553257"/>
            <a:ext cx="2417843" cy="2565982"/>
          </a:xfrm>
          <a:prstGeom prst="rect">
            <a:avLst/>
          </a:prstGeom>
          <a:noFill/>
        </p:spPr>
        <p:txBody>
          <a:bodyPr wrap="square" rtlCol="0">
            <a:spAutoFit/>
          </a:bodyPr>
          <a:lstStyle/>
          <a:p>
            <a:r>
              <a:rPr lang="de-DE">
                <a:latin typeface="Fira Sans Light" panose="020B0403050000020004" pitchFamily="34" charset="0"/>
              </a:rPr>
              <a:t>Mit Texten von Dorothee Becker</a:t>
            </a:r>
          </a:p>
          <a:p>
            <a:endParaRPr lang="de-DE">
              <a:latin typeface="Fira Sans Light" panose="020B0403050000020004" pitchFamily="34" charset="0"/>
            </a:endParaRPr>
          </a:p>
          <a:p>
            <a:r>
              <a:rPr lang="de-DE">
                <a:latin typeface="Fira Sans Light" panose="020B0403050000020004" pitchFamily="34" charset="0"/>
              </a:rPr>
              <a:t>Sie lebt in Riehen.</a:t>
            </a:r>
          </a:p>
          <a:p>
            <a:r>
              <a:rPr lang="de-DE">
                <a:latin typeface="Fira Sans Light" panose="020B0403050000020004" pitchFamily="34" charset="0"/>
              </a:rPr>
              <a:t>Sie ist Theologin und Seelsorgerin und leitet die Pfarrei St. Franziskus. </a:t>
            </a:r>
          </a:p>
          <a:p>
            <a:endParaRPr lang="de-DE">
              <a:latin typeface="Fira Sans Light" panose="020B0403050000020004" pitchFamily="34" charset="0"/>
            </a:endParaRPr>
          </a:p>
        </p:txBody>
      </p:sp>
      <p:pic>
        <p:nvPicPr>
          <p:cNvPr id="2" name="Grafik 1" descr="Ein Bild, das Planet, Raum, Kugel enthält.&#10;&#10;Beschreibung automatisch generiert.">
            <a:extLst>
              <a:ext uri="{FF2B5EF4-FFF2-40B4-BE49-F238E27FC236}">
                <a16:creationId xmlns:a16="http://schemas.microsoft.com/office/drawing/2014/main" id="{3717AB60-BC9B-E9C6-8C79-9B4900D5A351}"/>
              </a:ext>
            </a:extLst>
          </p:cNvPr>
          <p:cNvPicPr>
            <a:picLocks noChangeAspect="1"/>
          </p:cNvPicPr>
          <p:nvPr/>
        </p:nvPicPr>
        <p:blipFill rotWithShape="1">
          <a:blip r:embed="rId3"/>
          <a:srcRect l="10657" t="6309" r="10657" b="10904"/>
          <a:stretch/>
        </p:blipFill>
        <p:spPr>
          <a:xfrm>
            <a:off x="302175" y="987494"/>
            <a:ext cx="5576554" cy="3785156"/>
          </a:xfrm>
          <a:prstGeom prst="rect">
            <a:avLst/>
          </a:prstGeom>
        </p:spPr>
      </p:pic>
    </p:spTree>
    <p:extLst>
      <p:ext uri="{BB962C8B-B14F-4D97-AF65-F5344CB8AC3E}">
        <p14:creationId xmlns:p14="http://schemas.microsoft.com/office/powerpoint/2010/main" val="309130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nhaltsplatzhalter 4"/>
          <p:cNvSpPr txBox="1">
            <a:spLocks/>
          </p:cNvSpPr>
          <p:nvPr/>
        </p:nvSpPr>
        <p:spPr bwMode="auto">
          <a:xfrm>
            <a:off x="3315618" y="2873295"/>
            <a:ext cx="2742147" cy="179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4763" indent="0" algn="l" defTabSz="685800" rtl="0" eaLnBrk="1" latinLnBrk="0" hangingPunct="1">
              <a:lnSpc>
                <a:spcPct val="90000"/>
              </a:lnSpc>
              <a:spcBef>
                <a:spcPts val="750"/>
              </a:spcBef>
              <a:spcAft>
                <a:spcPts val="600"/>
              </a:spcAft>
              <a:buClr>
                <a:srgbClr val="E00032"/>
              </a:buClr>
              <a:buSzPct val="110000"/>
              <a:buFontTx/>
              <a:buNone/>
              <a:tabLst/>
              <a:defRPr sz="2200" kern="1400" spc="0" baseline="0">
                <a:solidFill>
                  <a:srgbClr val="5A8E22"/>
                </a:solidFill>
                <a:latin typeface="+mn-lt"/>
                <a:ea typeface="+mn-ea"/>
                <a:cs typeface="+mn-cs"/>
              </a:defRPr>
            </a:lvl1pPr>
            <a:lvl2pPr marL="325437" indent="0" algn="l" defTabSz="685800" rtl="0" eaLnBrk="1" latinLnBrk="0" hangingPunct="1">
              <a:lnSpc>
                <a:spcPct val="90000"/>
              </a:lnSpc>
              <a:spcBef>
                <a:spcPts val="375"/>
              </a:spcBef>
              <a:spcAft>
                <a:spcPts val="600"/>
              </a:spcAft>
              <a:buClr>
                <a:srgbClr val="E00032"/>
              </a:buClr>
              <a:buSzPct val="110000"/>
              <a:buFontTx/>
              <a:buNone/>
              <a:tabLst/>
              <a:defRPr sz="1800" kern="1200">
                <a:solidFill>
                  <a:schemeClr val="tx1"/>
                </a:solidFill>
                <a:latin typeface="+mn-lt"/>
                <a:ea typeface="+mn-ea"/>
                <a:cs typeface="+mn-cs"/>
              </a:defRPr>
            </a:lvl2pPr>
            <a:lvl3pPr marL="1001713" indent="0" algn="l" defTabSz="685800" rtl="0" eaLnBrk="1" latinLnBrk="0" hangingPunct="1">
              <a:lnSpc>
                <a:spcPct val="90000"/>
              </a:lnSpc>
              <a:spcBef>
                <a:spcPts val="375"/>
              </a:spcBef>
              <a:spcAft>
                <a:spcPts val="600"/>
              </a:spcAft>
              <a:buClr>
                <a:srgbClr val="E00032"/>
              </a:buClr>
              <a:buSzPct val="110000"/>
              <a:buFontTx/>
              <a:buNone/>
              <a:tabLst/>
              <a:defRPr sz="1500" kern="1200">
                <a:solidFill>
                  <a:schemeClr val="tx1"/>
                </a:solidFill>
                <a:latin typeface="+mn-lt"/>
                <a:ea typeface="+mn-ea"/>
                <a:cs typeface="+mn-cs"/>
              </a:defRPr>
            </a:lvl3pPr>
            <a:lvl4pPr marL="1500187" indent="0" algn="l" defTabSz="685800" rtl="0" eaLnBrk="1" latinLnBrk="0" hangingPunct="1">
              <a:lnSpc>
                <a:spcPct val="90000"/>
              </a:lnSpc>
              <a:spcBef>
                <a:spcPts val="375"/>
              </a:spcBef>
              <a:spcAft>
                <a:spcPts val="600"/>
              </a:spcAft>
              <a:buClr>
                <a:srgbClr val="E00032"/>
              </a:buClr>
              <a:buSzPct val="110000"/>
              <a:buFontTx/>
              <a:buNone/>
              <a:tabLst/>
              <a:defRPr sz="1350" kern="1200">
                <a:solidFill>
                  <a:schemeClr val="tx1"/>
                </a:solidFill>
                <a:latin typeface="+mn-lt"/>
                <a:ea typeface="+mn-ea"/>
                <a:cs typeface="+mn-cs"/>
              </a:defRPr>
            </a:lvl4pPr>
            <a:lvl5pPr marL="2001837" indent="0" algn="l" defTabSz="685800" rtl="0" eaLnBrk="1" latinLnBrk="0" hangingPunct="1">
              <a:lnSpc>
                <a:spcPct val="90000"/>
              </a:lnSpc>
              <a:spcBef>
                <a:spcPts val="375"/>
              </a:spcBef>
              <a:spcAft>
                <a:spcPts val="600"/>
              </a:spcAft>
              <a:buClr>
                <a:srgbClr val="E00032"/>
              </a:buClr>
              <a:buSzPct val="110000"/>
              <a:buFontTx/>
              <a:buNone/>
              <a:tabLst/>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de-CH" sz="1400" b="1" err="1">
                <a:solidFill>
                  <a:schemeClr val="tx1"/>
                </a:solidFill>
                <a:latin typeface="Fira Sans Light" panose="020B0403050000020004" pitchFamily="34" charset="0"/>
              </a:rPr>
              <a:t>Mainor</a:t>
            </a:r>
            <a:r>
              <a:rPr lang="de-CH" sz="1400" b="1">
                <a:solidFill>
                  <a:schemeClr val="tx1"/>
                </a:solidFill>
                <a:latin typeface="Fira Sans Light" panose="020B0403050000020004" pitchFamily="34" charset="0"/>
              </a:rPr>
              <a:t> </a:t>
            </a:r>
            <a:r>
              <a:rPr lang="de-CH" sz="1400" b="1" err="1">
                <a:solidFill>
                  <a:schemeClr val="tx1"/>
                </a:solidFill>
                <a:latin typeface="Fira Sans Light" panose="020B0403050000020004" pitchFamily="34" charset="0"/>
              </a:rPr>
              <a:t>Pavón</a:t>
            </a:r>
            <a:endParaRPr lang="de-CH" sz="1200">
              <a:solidFill>
                <a:schemeClr val="tx1"/>
              </a:solidFill>
              <a:latin typeface="Fira Sans Light" panose="020B0403050000020004" pitchFamily="34" charset="0"/>
            </a:endParaRPr>
          </a:p>
          <a:p>
            <a:pPr marL="342900" indent="-342900">
              <a:lnSpc>
                <a:spcPct val="100000"/>
              </a:lnSpc>
              <a:spcBef>
                <a:spcPts val="0"/>
              </a:spcBef>
              <a:buFont typeface="Arial" panose="020B0604020202020204" pitchFamily="34" charset="0"/>
              <a:buChar char="•"/>
            </a:pPr>
            <a:r>
              <a:rPr lang="de-CH" sz="1200">
                <a:solidFill>
                  <a:schemeClr val="tx1"/>
                </a:solidFill>
                <a:latin typeface="Fira Sans Light" panose="020B0403050000020004" pitchFamily="34" charset="0"/>
              </a:rPr>
              <a:t>Aus Honduras</a:t>
            </a:r>
          </a:p>
          <a:p>
            <a:pPr marL="342900" indent="-342900">
              <a:lnSpc>
                <a:spcPct val="100000"/>
              </a:lnSpc>
              <a:spcBef>
                <a:spcPts val="0"/>
              </a:spcBef>
              <a:buFont typeface="Arial" panose="020B0604020202020204" pitchFamily="34" charset="0"/>
              <a:buChar char="•"/>
            </a:pPr>
            <a:r>
              <a:rPr lang="de-CH" sz="1200">
                <a:solidFill>
                  <a:schemeClr val="tx1"/>
                </a:solidFill>
                <a:latin typeface="Fira Sans Light" panose="020B0403050000020004" pitchFamily="34" charset="0"/>
              </a:rPr>
              <a:t>Programmkoordinator von ASOCIALAYO, Betriebswirtschaftler und Agrarökologe</a:t>
            </a:r>
          </a:p>
          <a:p>
            <a:pPr marL="342900" indent="-342900">
              <a:lnSpc>
                <a:spcPct val="100000"/>
              </a:lnSpc>
              <a:spcBef>
                <a:spcPts val="0"/>
              </a:spcBef>
              <a:buFont typeface="Arial" panose="020B0604020202020204" pitchFamily="34" charset="0"/>
              <a:buChar char="•"/>
            </a:pPr>
            <a:r>
              <a:rPr lang="de-CH" sz="1200">
                <a:solidFill>
                  <a:schemeClr val="tx1"/>
                </a:solidFill>
                <a:latin typeface="Fira Sans Light" panose="020B0403050000020004" pitchFamily="34" charset="0"/>
              </a:rPr>
              <a:t>Aufenthalt in der Schweiz: </a:t>
            </a:r>
            <a:br>
              <a:rPr lang="de-CH" sz="1200">
                <a:solidFill>
                  <a:schemeClr val="tx1"/>
                </a:solidFill>
                <a:latin typeface="Fira Sans Light" panose="020B0403050000020004" pitchFamily="34" charset="0"/>
              </a:rPr>
            </a:br>
            <a:r>
              <a:rPr lang="de-CH" sz="1200">
                <a:solidFill>
                  <a:schemeClr val="tx1"/>
                </a:solidFill>
                <a:latin typeface="Fira Sans Light" panose="020B0403050000020004" pitchFamily="34" charset="0"/>
              </a:rPr>
              <a:t>7.3. – 24.3.2025</a:t>
            </a:r>
          </a:p>
          <a:p>
            <a:pPr marL="342900" indent="-342900">
              <a:lnSpc>
                <a:spcPct val="100000"/>
              </a:lnSpc>
              <a:spcBef>
                <a:spcPts val="0"/>
              </a:spcBef>
              <a:buFont typeface="Arial" panose="020B0604020202020204" pitchFamily="34" charset="0"/>
              <a:buChar char="•"/>
            </a:pPr>
            <a:r>
              <a:rPr lang="de-CH" sz="1200">
                <a:solidFill>
                  <a:schemeClr val="tx1"/>
                </a:solidFill>
                <a:latin typeface="Fira Sans Light" panose="020B0403050000020004" pitchFamily="34" charset="0"/>
              </a:rPr>
              <a:t>HEKS</a:t>
            </a:r>
          </a:p>
        </p:txBody>
      </p:sp>
      <p:sp>
        <p:nvSpPr>
          <p:cNvPr id="2" name="Titel 1">
            <a:extLst>
              <a:ext uri="{FF2B5EF4-FFF2-40B4-BE49-F238E27FC236}">
                <a16:creationId xmlns:a16="http://schemas.microsoft.com/office/drawing/2014/main" id="{522DC5EA-E3B8-D243-A5D8-255C7399942F}"/>
              </a:ext>
            </a:extLst>
          </p:cNvPr>
          <p:cNvSpPr>
            <a:spLocks noGrp="1"/>
          </p:cNvSpPr>
          <p:nvPr>
            <p:ph type="title"/>
          </p:nvPr>
        </p:nvSpPr>
        <p:spPr/>
        <p:txBody>
          <a:bodyPr/>
          <a:lstStyle/>
          <a:p>
            <a:r>
              <a:rPr lang="de-DE">
                <a:solidFill>
                  <a:srgbClr val="E00032"/>
                </a:solidFill>
              </a:rPr>
              <a:t>Gäste der </a:t>
            </a:r>
            <a:r>
              <a:rPr lang="de-DE"/>
              <a:t>Ö</a:t>
            </a:r>
            <a:r>
              <a:rPr lang="de-DE">
                <a:solidFill>
                  <a:srgbClr val="E00032"/>
                </a:solidFill>
              </a:rPr>
              <a:t>kumenischen Kampagne</a:t>
            </a:r>
            <a:endParaRPr lang="de-DE" sz="1800">
              <a:solidFill>
                <a:srgbClr val="E00032"/>
              </a:solidFill>
            </a:endParaRPr>
          </a:p>
        </p:txBody>
      </p:sp>
      <p:sp>
        <p:nvSpPr>
          <p:cNvPr id="8" name="Inhaltsplatzhalter 4"/>
          <p:cNvSpPr txBox="1">
            <a:spLocks/>
          </p:cNvSpPr>
          <p:nvPr/>
        </p:nvSpPr>
        <p:spPr bwMode="auto">
          <a:xfrm>
            <a:off x="6184513" y="2871449"/>
            <a:ext cx="2890594" cy="198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4763" indent="0" algn="l" defTabSz="685800" rtl="0" eaLnBrk="1" latinLnBrk="0" hangingPunct="1">
              <a:lnSpc>
                <a:spcPct val="90000"/>
              </a:lnSpc>
              <a:spcBef>
                <a:spcPts val="750"/>
              </a:spcBef>
              <a:spcAft>
                <a:spcPts val="600"/>
              </a:spcAft>
              <a:buClr>
                <a:srgbClr val="E00032"/>
              </a:buClr>
              <a:buSzPct val="110000"/>
              <a:buFontTx/>
              <a:buNone/>
              <a:tabLst/>
              <a:defRPr sz="2200" kern="1400" spc="0" baseline="0">
                <a:solidFill>
                  <a:srgbClr val="5A8E22"/>
                </a:solidFill>
                <a:latin typeface="+mn-lt"/>
                <a:ea typeface="+mn-ea"/>
                <a:cs typeface="+mn-cs"/>
              </a:defRPr>
            </a:lvl1pPr>
            <a:lvl2pPr marL="325437" indent="0" algn="l" defTabSz="685800" rtl="0" eaLnBrk="1" latinLnBrk="0" hangingPunct="1">
              <a:lnSpc>
                <a:spcPct val="90000"/>
              </a:lnSpc>
              <a:spcBef>
                <a:spcPts val="375"/>
              </a:spcBef>
              <a:spcAft>
                <a:spcPts val="600"/>
              </a:spcAft>
              <a:buClr>
                <a:srgbClr val="E00032"/>
              </a:buClr>
              <a:buSzPct val="110000"/>
              <a:buFontTx/>
              <a:buNone/>
              <a:tabLst/>
              <a:defRPr sz="1800" kern="1200">
                <a:solidFill>
                  <a:schemeClr val="tx1"/>
                </a:solidFill>
                <a:latin typeface="+mn-lt"/>
                <a:ea typeface="+mn-ea"/>
                <a:cs typeface="+mn-cs"/>
              </a:defRPr>
            </a:lvl2pPr>
            <a:lvl3pPr marL="1001713" indent="0" algn="l" defTabSz="685800" rtl="0" eaLnBrk="1" latinLnBrk="0" hangingPunct="1">
              <a:lnSpc>
                <a:spcPct val="90000"/>
              </a:lnSpc>
              <a:spcBef>
                <a:spcPts val="375"/>
              </a:spcBef>
              <a:spcAft>
                <a:spcPts val="600"/>
              </a:spcAft>
              <a:buClr>
                <a:srgbClr val="E00032"/>
              </a:buClr>
              <a:buSzPct val="110000"/>
              <a:buFontTx/>
              <a:buNone/>
              <a:tabLst/>
              <a:defRPr sz="1500" kern="1200">
                <a:solidFill>
                  <a:schemeClr val="tx1"/>
                </a:solidFill>
                <a:latin typeface="+mn-lt"/>
                <a:ea typeface="+mn-ea"/>
                <a:cs typeface="+mn-cs"/>
              </a:defRPr>
            </a:lvl3pPr>
            <a:lvl4pPr marL="1500187" indent="0" algn="l" defTabSz="685800" rtl="0" eaLnBrk="1" latinLnBrk="0" hangingPunct="1">
              <a:lnSpc>
                <a:spcPct val="90000"/>
              </a:lnSpc>
              <a:spcBef>
                <a:spcPts val="375"/>
              </a:spcBef>
              <a:spcAft>
                <a:spcPts val="600"/>
              </a:spcAft>
              <a:buClr>
                <a:srgbClr val="E00032"/>
              </a:buClr>
              <a:buSzPct val="110000"/>
              <a:buFontTx/>
              <a:buNone/>
              <a:tabLst/>
              <a:defRPr sz="1350" kern="1200">
                <a:solidFill>
                  <a:schemeClr val="tx1"/>
                </a:solidFill>
                <a:latin typeface="+mn-lt"/>
                <a:ea typeface="+mn-ea"/>
                <a:cs typeface="+mn-cs"/>
              </a:defRPr>
            </a:lvl4pPr>
            <a:lvl5pPr marL="2001837" indent="0" algn="l" defTabSz="685800" rtl="0" eaLnBrk="1" latinLnBrk="0" hangingPunct="1">
              <a:lnSpc>
                <a:spcPct val="90000"/>
              </a:lnSpc>
              <a:spcBef>
                <a:spcPts val="375"/>
              </a:spcBef>
              <a:spcAft>
                <a:spcPts val="600"/>
              </a:spcAft>
              <a:buClr>
                <a:srgbClr val="E00032"/>
              </a:buClr>
              <a:buSzPct val="110000"/>
              <a:buFontTx/>
              <a:buNone/>
              <a:tabLst/>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de-CH" sz="1400" b="1">
                <a:solidFill>
                  <a:schemeClr val="tx1"/>
                </a:solidFill>
                <a:latin typeface="Fira Sans Light" panose="020B0403050000020004" pitchFamily="34" charset="0"/>
              </a:rPr>
              <a:t>Germain </a:t>
            </a:r>
            <a:r>
              <a:rPr lang="de-CH" sz="1400" b="1" err="1">
                <a:solidFill>
                  <a:schemeClr val="tx1"/>
                </a:solidFill>
                <a:latin typeface="Fira Sans Light" panose="020B0403050000020004" pitchFamily="34" charset="0"/>
              </a:rPr>
              <a:t>Nyembo</a:t>
            </a:r>
            <a:r>
              <a:rPr lang="de-CH" sz="1400" b="1">
                <a:solidFill>
                  <a:schemeClr val="tx1"/>
                </a:solidFill>
                <a:latin typeface="Fira Sans Light" panose="020B0403050000020004" pitchFamily="34" charset="0"/>
              </a:rPr>
              <a:t> </a:t>
            </a:r>
            <a:r>
              <a:rPr lang="de-CH" sz="1400" b="1" err="1">
                <a:solidFill>
                  <a:schemeClr val="tx1"/>
                </a:solidFill>
                <a:latin typeface="Fira Sans Light" panose="020B0403050000020004" pitchFamily="34" charset="0"/>
              </a:rPr>
              <a:t>Kasendue</a:t>
            </a:r>
            <a:endParaRPr lang="de-CH" sz="1800">
              <a:solidFill>
                <a:srgbClr val="4DCD00"/>
              </a:solidFill>
              <a:latin typeface="FiraSans-Light"/>
            </a:endParaRPr>
          </a:p>
          <a:p>
            <a:pPr marL="342900" indent="-342900">
              <a:lnSpc>
                <a:spcPct val="100000"/>
              </a:lnSpc>
              <a:spcBef>
                <a:spcPts val="0"/>
              </a:spcBef>
              <a:buFont typeface="Arial" panose="020B0604020202020204" pitchFamily="34" charset="0"/>
              <a:buChar char="•"/>
            </a:pPr>
            <a:r>
              <a:rPr lang="de-CH" sz="1200">
                <a:solidFill>
                  <a:schemeClr val="tx1"/>
                </a:solidFill>
                <a:latin typeface="Fira Sans Light" panose="020B0403050000020004" pitchFamily="34" charset="0"/>
              </a:rPr>
              <a:t>Aus der demokratischen Republik Kongo</a:t>
            </a:r>
          </a:p>
          <a:p>
            <a:pPr marL="342900" indent="-342900">
              <a:lnSpc>
                <a:spcPct val="100000"/>
              </a:lnSpc>
              <a:spcBef>
                <a:spcPts val="0"/>
              </a:spcBef>
              <a:buFont typeface="Arial" panose="020B0604020202020204" pitchFamily="34" charset="0"/>
              <a:buChar char="•"/>
            </a:pPr>
            <a:r>
              <a:rPr lang="de-CH" sz="1200">
                <a:solidFill>
                  <a:schemeClr val="tx1"/>
                </a:solidFill>
                <a:latin typeface="Fira Sans Light" panose="020B0403050000020004" pitchFamily="34" charset="0"/>
              </a:rPr>
              <a:t>Koordinator des Landesprogramms Kongo, Agronom</a:t>
            </a:r>
          </a:p>
          <a:p>
            <a:pPr marL="342900" indent="-342900">
              <a:lnSpc>
                <a:spcPct val="100000"/>
              </a:lnSpc>
              <a:spcBef>
                <a:spcPts val="0"/>
              </a:spcBef>
              <a:buFont typeface="Arial" panose="020B0604020202020204" pitchFamily="34" charset="0"/>
              <a:buChar char="•"/>
            </a:pPr>
            <a:r>
              <a:rPr lang="de-CH" sz="1200">
                <a:solidFill>
                  <a:schemeClr val="tx1"/>
                </a:solidFill>
                <a:latin typeface="Fira Sans Light" panose="020B0403050000020004" pitchFamily="34" charset="0"/>
              </a:rPr>
              <a:t>Aufenthalt in der Suisse </a:t>
            </a:r>
            <a:r>
              <a:rPr lang="de-CH" sz="1200" err="1">
                <a:solidFill>
                  <a:schemeClr val="tx1"/>
                </a:solidFill>
                <a:latin typeface="Fira Sans Light" panose="020B0403050000020004" pitchFamily="34" charset="0"/>
              </a:rPr>
              <a:t>romande</a:t>
            </a:r>
            <a:br>
              <a:rPr lang="de-CH" sz="1200">
                <a:solidFill>
                  <a:schemeClr val="tx1"/>
                </a:solidFill>
                <a:latin typeface="Fira Sans Light" panose="020B0403050000020004" pitchFamily="34" charset="0"/>
              </a:rPr>
            </a:br>
            <a:r>
              <a:rPr lang="de-CH" sz="1200">
                <a:solidFill>
                  <a:schemeClr val="tx1"/>
                </a:solidFill>
                <a:latin typeface="Fira Sans Light" panose="020B0403050000020004" pitchFamily="34" charset="0"/>
              </a:rPr>
              <a:t>20.3. – 6.4..2025</a:t>
            </a:r>
          </a:p>
          <a:p>
            <a:pPr marL="342900" indent="-342900">
              <a:lnSpc>
                <a:spcPct val="100000"/>
              </a:lnSpc>
              <a:spcBef>
                <a:spcPts val="0"/>
              </a:spcBef>
              <a:buFont typeface="Arial" panose="020B0604020202020204" pitchFamily="34" charset="0"/>
              <a:buChar char="•"/>
            </a:pPr>
            <a:r>
              <a:rPr lang="de-CH" sz="1200">
                <a:solidFill>
                  <a:schemeClr val="tx1"/>
                </a:solidFill>
                <a:latin typeface="Fira Sans Light" panose="020B0403050000020004" pitchFamily="34" charset="0"/>
              </a:rPr>
              <a:t>Fastenaktion</a:t>
            </a:r>
          </a:p>
        </p:txBody>
      </p:sp>
      <p:sp>
        <p:nvSpPr>
          <p:cNvPr id="11" name="Inhaltsplatzhalter 4"/>
          <p:cNvSpPr txBox="1">
            <a:spLocks/>
          </p:cNvSpPr>
          <p:nvPr/>
        </p:nvSpPr>
        <p:spPr bwMode="auto">
          <a:xfrm>
            <a:off x="298723" y="2858542"/>
            <a:ext cx="2742147" cy="170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4763" indent="0" algn="l" defTabSz="685800" rtl="0" eaLnBrk="1" latinLnBrk="0" hangingPunct="1">
              <a:lnSpc>
                <a:spcPct val="90000"/>
              </a:lnSpc>
              <a:spcBef>
                <a:spcPts val="750"/>
              </a:spcBef>
              <a:spcAft>
                <a:spcPts val="600"/>
              </a:spcAft>
              <a:buClr>
                <a:srgbClr val="E00032"/>
              </a:buClr>
              <a:buSzPct val="110000"/>
              <a:buFontTx/>
              <a:buNone/>
              <a:tabLst/>
              <a:defRPr sz="2200" kern="1400" spc="0" baseline="0">
                <a:solidFill>
                  <a:srgbClr val="5A8E22"/>
                </a:solidFill>
                <a:latin typeface="+mn-lt"/>
                <a:ea typeface="+mn-ea"/>
                <a:cs typeface="+mn-cs"/>
              </a:defRPr>
            </a:lvl1pPr>
            <a:lvl2pPr marL="325437" indent="0" algn="l" defTabSz="685800" rtl="0" eaLnBrk="1" latinLnBrk="0" hangingPunct="1">
              <a:lnSpc>
                <a:spcPct val="90000"/>
              </a:lnSpc>
              <a:spcBef>
                <a:spcPts val="375"/>
              </a:spcBef>
              <a:spcAft>
                <a:spcPts val="600"/>
              </a:spcAft>
              <a:buClr>
                <a:srgbClr val="E00032"/>
              </a:buClr>
              <a:buSzPct val="110000"/>
              <a:buFontTx/>
              <a:buNone/>
              <a:tabLst/>
              <a:defRPr sz="1800" kern="1200">
                <a:solidFill>
                  <a:schemeClr val="tx1"/>
                </a:solidFill>
                <a:latin typeface="+mn-lt"/>
                <a:ea typeface="+mn-ea"/>
                <a:cs typeface="+mn-cs"/>
              </a:defRPr>
            </a:lvl2pPr>
            <a:lvl3pPr marL="1001713" indent="0" algn="l" defTabSz="685800" rtl="0" eaLnBrk="1" latinLnBrk="0" hangingPunct="1">
              <a:lnSpc>
                <a:spcPct val="90000"/>
              </a:lnSpc>
              <a:spcBef>
                <a:spcPts val="375"/>
              </a:spcBef>
              <a:spcAft>
                <a:spcPts val="600"/>
              </a:spcAft>
              <a:buClr>
                <a:srgbClr val="E00032"/>
              </a:buClr>
              <a:buSzPct val="110000"/>
              <a:buFontTx/>
              <a:buNone/>
              <a:tabLst/>
              <a:defRPr sz="1500" kern="1200">
                <a:solidFill>
                  <a:schemeClr val="tx1"/>
                </a:solidFill>
                <a:latin typeface="+mn-lt"/>
                <a:ea typeface="+mn-ea"/>
                <a:cs typeface="+mn-cs"/>
              </a:defRPr>
            </a:lvl3pPr>
            <a:lvl4pPr marL="1500187" indent="0" algn="l" defTabSz="685800" rtl="0" eaLnBrk="1" latinLnBrk="0" hangingPunct="1">
              <a:lnSpc>
                <a:spcPct val="90000"/>
              </a:lnSpc>
              <a:spcBef>
                <a:spcPts val="375"/>
              </a:spcBef>
              <a:spcAft>
                <a:spcPts val="600"/>
              </a:spcAft>
              <a:buClr>
                <a:srgbClr val="E00032"/>
              </a:buClr>
              <a:buSzPct val="110000"/>
              <a:buFontTx/>
              <a:buNone/>
              <a:tabLst/>
              <a:defRPr sz="1350" kern="1200">
                <a:solidFill>
                  <a:schemeClr val="tx1"/>
                </a:solidFill>
                <a:latin typeface="+mn-lt"/>
                <a:ea typeface="+mn-ea"/>
                <a:cs typeface="+mn-cs"/>
              </a:defRPr>
            </a:lvl4pPr>
            <a:lvl5pPr marL="2001837" indent="0" algn="l" defTabSz="685800" rtl="0" eaLnBrk="1" latinLnBrk="0" hangingPunct="1">
              <a:lnSpc>
                <a:spcPct val="90000"/>
              </a:lnSpc>
              <a:spcBef>
                <a:spcPts val="375"/>
              </a:spcBef>
              <a:spcAft>
                <a:spcPts val="600"/>
              </a:spcAft>
              <a:buClr>
                <a:srgbClr val="E00032"/>
              </a:buClr>
              <a:buSzPct val="110000"/>
              <a:buFontTx/>
              <a:buNone/>
              <a:tabLst/>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de-CH" sz="1400" b="1" err="1">
                <a:solidFill>
                  <a:schemeClr val="tx1"/>
                </a:solidFill>
                <a:latin typeface="Fira Sans Light" panose="020B0403050000020004" pitchFamily="34" charset="0"/>
              </a:rPr>
              <a:t>Ajoy</a:t>
            </a:r>
            <a:r>
              <a:rPr lang="de-CH" sz="1400" b="1">
                <a:solidFill>
                  <a:schemeClr val="tx1"/>
                </a:solidFill>
                <a:latin typeface="Fira Sans Light" panose="020B0403050000020004" pitchFamily="34" charset="0"/>
              </a:rPr>
              <a:t> und Ayush Kumar</a:t>
            </a:r>
          </a:p>
          <a:p>
            <a:pPr marL="342900" indent="-342900">
              <a:lnSpc>
                <a:spcPct val="100000"/>
              </a:lnSpc>
              <a:spcBef>
                <a:spcPts val="0"/>
              </a:spcBef>
              <a:spcAft>
                <a:spcPts val="0"/>
              </a:spcAft>
              <a:buFont typeface="Arial" panose="020B0604020202020204" pitchFamily="34" charset="0"/>
              <a:buChar char="•"/>
            </a:pPr>
            <a:r>
              <a:rPr lang="de-CH" sz="1200">
                <a:solidFill>
                  <a:schemeClr val="tx1"/>
                </a:solidFill>
                <a:latin typeface="Fira Sans Light" panose="020B0403050000020004" pitchFamily="34" charset="0"/>
              </a:rPr>
              <a:t>Aus Indien</a:t>
            </a:r>
          </a:p>
          <a:p>
            <a:pPr marL="342900" indent="-342900">
              <a:lnSpc>
                <a:spcPct val="100000"/>
              </a:lnSpc>
              <a:spcBef>
                <a:spcPts val="0"/>
              </a:spcBef>
              <a:spcAft>
                <a:spcPts val="0"/>
              </a:spcAft>
              <a:buFont typeface="Arial" panose="020B0604020202020204" pitchFamily="34" charset="0"/>
              <a:buChar char="•"/>
            </a:pPr>
            <a:r>
              <a:rPr lang="de-CH" sz="1200">
                <a:solidFill>
                  <a:schemeClr val="tx1"/>
                </a:solidFill>
                <a:latin typeface="Fira Sans Light" panose="020B0403050000020004" pitchFamily="34" charset="0"/>
              </a:rPr>
              <a:t>Koordinator (Agronom und Politikwissenschaftler) und Koordinationsassistent (Business Administration) des Landesprogramms Indien</a:t>
            </a:r>
          </a:p>
          <a:p>
            <a:pPr marL="342900" indent="-342900">
              <a:lnSpc>
                <a:spcPct val="100000"/>
              </a:lnSpc>
              <a:spcBef>
                <a:spcPts val="0"/>
              </a:spcBef>
              <a:spcAft>
                <a:spcPts val="0"/>
              </a:spcAft>
              <a:buFont typeface="Arial" panose="020B0604020202020204" pitchFamily="34" charset="0"/>
              <a:buChar char="•"/>
            </a:pPr>
            <a:r>
              <a:rPr lang="de-CH" sz="1200">
                <a:solidFill>
                  <a:schemeClr val="tx1"/>
                </a:solidFill>
                <a:latin typeface="Fira Sans Light" panose="020B0403050000020004" pitchFamily="34" charset="0"/>
              </a:rPr>
              <a:t>Aufenthalt in der Schweiz: </a:t>
            </a:r>
            <a:br>
              <a:rPr lang="de-CH" sz="1200">
                <a:solidFill>
                  <a:schemeClr val="tx1"/>
                </a:solidFill>
                <a:latin typeface="Fira Sans Light" panose="020B0403050000020004" pitchFamily="34" charset="0"/>
              </a:rPr>
            </a:br>
            <a:r>
              <a:rPr lang="de-CH" sz="1200">
                <a:solidFill>
                  <a:schemeClr val="tx1"/>
                </a:solidFill>
                <a:latin typeface="Fira Sans Light" panose="020B0403050000020004" pitchFamily="34" charset="0"/>
              </a:rPr>
              <a:t>18.3. – 7.4.2025</a:t>
            </a:r>
          </a:p>
          <a:p>
            <a:pPr marL="342900" indent="-342900">
              <a:lnSpc>
                <a:spcPct val="100000"/>
              </a:lnSpc>
              <a:spcBef>
                <a:spcPts val="0"/>
              </a:spcBef>
              <a:spcAft>
                <a:spcPts val="0"/>
              </a:spcAft>
              <a:buFont typeface="Arial" panose="020B0604020202020204" pitchFamily="34" charset="0"/>
              <a:buChar char="•"/>
            </a:pPr>
            <a:r>
              <a:rPr lang="de-CH" sz="1200">
                <a:solidFill>
                  <a:schemeClr val="tx1"/>
                </a:solidFill>
                <a:latin typeface="Fira Sans Light" panose="020B0403050000020004" pitchFamily="34" charset="0"/>
              </a:rPr>
              <a:t>Fastenaktion</a:t>
            </a:r>
          </a:p>
        </p:txBody>
      </p:sp>
      <p:pic>
        <p:nvPicPr>
          <p:cNvPr id="9" name="Grafik 8">
            <a:extLst>
              <a:ext uri="{FF2B5EF4-FFF2-40B4-BE49-F238E27FC236}">
                <a16:creationId xmlns:a16="http://schemas.microsoft.com/office/drawing/2014/main" id="{08D1B0CA-E909-393F-F32F-E4D6B8645A7E}"/>
              </a:ext>
            </a:extLst>
          </p:cNvPr>
          <p:cNvPicPr>
            <a:picLocks noChangeAspect="1"/>
          </p:cNvPicPr>
          <p:nvPr/>
        </p:nvPicPr>
        <p:blipFill>
          <a:blip r:embed="rId3"/>
          <a:stretch>
            <a:fillRect/>
          </a:stretch>
        </p:blipFill>
        <p:spPr>
          <a:xfrm>
            <a:off x="298723" y="993139"/>
            <a:ext cx="2060294" cy="1742536"/>
          </a:xfrm>
          <a:prstGeom prst="rect">
            <a:avLst/>
          </a:prstGeom>
        </p:spPr>
      </p:pic>
      <p:pic>
        <p:nvPicPr>
          <p:cNvPr id="12" name="Grafik 11">
            <a:extLst>
              <a:ext uri="{FF2B5EF4-FFF2-40B4-BE49-F238E27FC236}">
                <a16:creationId xmlns:a16="http://schemas.microsoft.com/office/drawing/2014/main" id="{973F4E6D-D85E-DB9A-BFAF-12995854EF75}"/>
              </a:ext>
            </a:extLst>
          </p:cNvPr>
          <p:cNvPicPr>
            <a:picLocks noChangeAspect="1"/>
          </p:cNvPicPr>
          <p:nvPr/>
        </p:nvPicPr>
        <p:blipFill>
          <a:blip r:embed="rId4"/>
          <a:stretch>
            <a:fillRect/>
          </a:stretch>
        </p:blipFill>
        <p:spPr>
          <a:xfrm>
            <a:off x="3315618" y="1021255"/>
            <a:ext cx="2060294" cy="1742536"/>
          </a:xfrm>
          <a:prstGeom prst="rect">
            <a:avLst/>
          </a:prstGeom>
        </p:spPr>
      </p:pic>
      <p:pic>
        <p:nvPicPr>
          <p:cNvPr id="17" name="Grafik 16">
            <a:extLst>
              <a:ext uri="{FF2B5EF4-FFF2-40B4-BE49-F238E27FC236}">
                <a16:creationId xmlns:a16="http://schemas.microsoft.com/office/drawing/2014/main" id="{F248BDDC-ACE2-776C-C26A-BA734990F5D8}"/>
              </a:ext>
            </a:extLst>
          </p:cNvPr>
          <p:cNvPicPr>
            <a:picLocks noChangeAspect="1"/>
          </p:cNvPicPr>
          <p:nvPr/>
        </p:nvPicPr>
        <p:blipFill rotWithShape="1">
          <a:blip r:embed="rId5"/>
          <a:srcRect t="8183" r="-22597" b="48192"/>
          <a:stretch/>
        </p:blipFill>
        <p:spPr>
          <a:xfrm>
            <a:off x="6184513" y="1021256"/>
            <a:ext cx="2525854" cy="1742536"/>
          </a:xfrm>
          <a:prstGeom prst="rect">
            <a:avLst/>
          </a:prstGeom>
        </p:spPr>
      </p:pic>
    </p:spTree>
    <p:extLst>
      <p:ext uri="{BB962C8B-B14F-4D97-AF65-F5344CB8AC3E}">
        <p14:creationId xmlns:p14="http://schemas.microsoft.com/office/powerpoint/2010/main" val="297207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CH"/>
              <a:t>Fastengruppen</a:t>
            </a:r>
          </a:p>
        </p:txBody>
      </p:sp>
      <p:pic>
        <p:nvPicPr>
          <p:cNvPr id="11" name="Image 10">
            <a:extLst>
              <a:ext uri="{FF2B5EF4-FFF2-40B4-BE49-F238E27FC236}">
                <a16:creationId xmlns:a16="http://schemas.microsoft.com/office/drawing/2014/main" id="{08845C83-0CC2-E1F7-C57D-6BA714924D78}"/>
              </a:ext>
            </a:extLst>
          </p:cNvPr>
          <p:cNvPicPr>
            <a:picLocks noChangeAspect="1"/>
          </p:cNvPicPr>
          <p:nvPr/>
        </p:nvPicPr>
        <p:blipFill>
          <a:blip r:embed="rId3"/>
          <a:stretch>
            <a:fillRect/>
          </a:stretch>
        </p:blipFill>
        <p:spPr>
          <a:xfrm>
            <a:off x="298724" y="987074"/>
            <a:ext cx="2660607" cy="3775732"/>
          </a:xfrm>
          <a:prstGeom prst="rect">
            <a:avLst/>
          </a:prstGeom>
          <a:ln>
            <a:solidFill>
              <a:schemeClr val="tx1"/>
            </a:solidFill>
          </a:ln>
        </p:spPr>
      </p:pic>
      <p:sp>
        <p:nvSpPr>
          <p:cNvPr id="12" name="Inhaltsplatzhalter 3">
            <a:extLst>
              <a:ext uri="{FF2B5EF4-FFF2-40B4-BE49-F238E27FC236}">
                <a16:creationId xmlns:a16="http://schemas.microsoft.com/office/drawing/2014/main" id="{2BAEAB6D-C6A7-22CF-F623-DD4E9C537955}"/>
              </a:ext>
            </a:extLst>
          </p:cNvPr>
          <p:cNvSpPr txBox="1">
            <a:spLocks/>
          </p:cNvSpPr>
          <p:nvPr/>
        </p:nvSpPr>
        <p:spPr>
          <a:xfrm>
            <a:off x="3433156" y="1358735"/>
            <a:ext cx="5153891" cy="1608339"/>
          </a:xfrm>
          <a:prstGeom prst="rect">
            <a:avLst/>
          </a:prstGeom>
        </p:spPr>
        <p:txBody>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8" lvl="1" indent="0">
              <a:buNone/>
            </a:pPr>
            <a:r>
              <a:rPr lang="de-DE" b="0" i="0" u="none" strike="noStrike" baseline="0">
                <a:latin typeface="Fira Sans Light" panose="020B0403050000020004" pitchFamily="34" charset="0"/>
              </a:rPr>
              <a:t>Fastengruppenleiterinnen und -leiter begleiten in der ganzen Schweiz jedes Jahr viele Menschen, die während der Ökumenischen Kampagne eine Woche gemeinsam fasten. </a:t>
            </a:r>
            <a:endParaRPr lang="de-CH">
              <a:latin typeface="Fira Sans Light" panose="020B0403050000020004" pitchFamily="34" charset="0"/>
            </a:endParaRPr>
          </a:p>
          <a:p>
            <a:endParaRPr lang="de-CH" sz="1800">
              <a:latin typeface="Fira Sans Light" panose="020B0403050000020004" pitchFamily="34" charset="0"/>
            </a:endParaRPr>
          </a:p>
          <a:p>
            <a:pPr marL="4763" indent="0">
              <a:buNone/>
            </a:pPr>
            <a:endParaRPr lang="de-CH">
              <a:latin typeface="Fira Sans Light" panose="020B0403050000020004" pitchFamily="34" charset="0"/>
            </a:endParaRPr>
          </a:p>
        </p:txBody>
      </p:sp>
      <p:sp>
        <p:nvSpPr>
          <p:cNvPr id="2" name="Textfeld 1">
            <a:extLst>
              <a:ext uri="{FF2B5EF4-FFF2-40B4-BE49-F238E27FC236}">
                <a16:creationId xmlns:a16="http://schemas.microsoft.com/office/drawing/2014/main" id="{194417D7-DEEF-E421-B210-9219C9C7B537}"/>
              </a:ext>
            </a:extLst>
          </p:cNvPr>
          <p:cNvSpPr txBox="1"/>
          <p:nvPr/>
        </p:nvSpPr>
        <p:spPr>
          <a:xfrm>
            <a:off x="6145618" y="2874940"/>
            <a:ext cx="2614180" cy="1754326"/>
          </a:xfrm>
          <a:prstGeom prst="rect">
            <a:avLst/>
          </a:prstGeom>
          <a:noFill/>
        </p:spPr>
        <p:txBody>
          <a:bodyPr wrap="square" rtlCol="0">
            <a:spAutoFit/>
          </a:bodyPr>
          <a:lstStyle/>
          <a:p>
            <a:r>
              <a:rPr lang="de-CH">
                <a:latin typeface="Fira Sans Light" panose="020B0403050000020004" pitchFamily="34" charset="0"/>
              </a:rPr>
              <a:t>Hier finden Sie die Fastengruppe in Ihrer Nähe</a:t>
            </a:r>
          </a:p>
          <a:p>
            <a:endParaRPr lang="de-CH">
              <a:latin typeface="Fira Sans Light" panose="020B0403050000020004" pitchFamily="34" charset="0"/>
            </a:endParaRPr>
          </a:p>
          <a:p>
            <a:r>
              <a:rPr lang="de-CH">
                <a:latin typeface="Fira Sans Light" panose="020B0403050000020004" pitchFamily="34" charset="0"/>
              </a:rPr>
              <a:t>materialien.sehen-und-handeln.ch/fasten</a:t>
            </a:r>
          </a:p>
        </p:txBody>
      </p:sp>
      <p:pic>
        <p:nvPicPr>
          <p:cNvPr id="4" name="Grafik 3">
            <a:extLst>
              <a:ext uri="{FF2B5EF4-FFF2-40B4-BE49-F238E27FC236}">
                <a16:creationId xmlns:a16="http://schemas.microsoft.com/office/drawing/2014/main" id="{2F317592-79F6-D598-5A43-B765C43C7A59}"/>
              </a:ext>
            </a:extLst>
          </p:cNvPr>
          <p:cNvPicPr>
            <a:picLocks noChangeAspect="1"/>
          </p:cNvPicPr>
          <p:nvPr/>
        </p:nvPicPr>
        <p:blipFill>
          <a:blip r:embed="rId4"/>
          <a:stretch>
            <a:fillRect/>
          </a:stretch>
        </p:blipFill>
        <p:spPr>
          <a:xfrm>
            <a:off x="3776184" y="2720902"/>
            <a:ext cx="2057287" cy="2057287"/>
          </a:xfrm>
          <a:prstGeom prst="rect">
            <a:avLst/>
          </a:prstGeom>
        </p:spPr>
      </p:pic>
    </p:spTree>
    <p:extLst>
      <p:ext uri="{BB962C8B-B14F-4D97-AF65-F5344CB8AC3E}">
        <p14:creationId xmlns:p14="http://schemas.microsoft.com/office/powerpoint/2010/main" val="104777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Ein Bild, das Menschliches Gesicht, Person, Baum, Kleidung enthält.&#10;&#10;Automatisch generierte Beschreibung">
            <a:extLst>
              <a:ext uri="{FF2B5EF4-FFF2-40B4-BE49-F238E27FC236}">
                <a16:creationId xmlns:a16="http://schemas.microsoft.com/office/drawing/2014/main" id="{DB033022-B9E0-0B38-D520-1FA6C4EAFA25}"/>
              </a:ext>
            </a:extLst>
          </p:cNvPr>
          <p:cNvPicPr>
            <a:picLocks noGrp="1" noChangeAspect="1"/>
          </p:cNvPicPr>
          <p:nvPr>
            <p:ph type="pic" sz="quarter" idx="10"/>
          </p:nvPr>
        </p:nvPicPr>
        <p:blipFill>
          <a:blip r:embed="rId2"/>
          <a:srcRect t="8696" b="8696"/>
          <a:stretch>
            <a:fillRect/>
          </a:stretch>
        </p:blipFill>
        <p:spPr>
          <a:xfrm>
            <a:off x="322546" y="1496948"/>
            <a:ext cx="2736000" cy="2712527"/>
          </a:xfrm>
        </p:spPr>
      </p:pic>
      <p:sp>
        <p:nvSpPr>
          <p:cNvPr id="3" name="Bildplatzhalter 2">
            <a:extLst>
              <a:ext uri="{FF2B5EF4-FFF2-40B4-BE49-F238E27FC236}">
                <a16:creationId xmlns:a16="http://schemas.microsoft.com/office/drawing/2014/main" id="{7A2DF799-B3CD-AC31-5D08-805C98308E22}"/>
              </a:ext>
            </a:extLst>
          </p:cNvPr>
          <p:cNvSpPr>
            <a:spLocks noGrp="1"/>
          </p:cNvSpPr>
          <p:nvPr>
            <p:ph type="pic" sz="quarter" idx="11"/>
          </p:nvPr>
        </p:nvSpPr>
        <p:spPr>
          <a:xfrm>
            <a:off x="3214177" y="1946786"/>
            <a:ext cx="4700378" cy="2712527"/>
          </a:xfrm>
        </p:spPr>
        <p:txBody>
          <a:bodyPr/>
          <a:lstStyle/>
          <a:p>
            <a:r>
              <a:rPr lang="de-DE"/>
              <a:t>Fastenbegleiter, ärztlich geprüfter Fastenleiter </a:t>
            </a:r>
            <a:r>
              <a:rPr lang="de-DE" err="1"/>
              <a:t>dfa</a:t>
            </a:r>
            <a:endParaRPr lang="de-CH"/>
          </a:p>
          <a:p>
            <a:r>
              <a:rPr lang="de-CH"/>
              <a:t>Nachfolger von Dorothea Loosli</a:t>
            </a:r>
          </a:p>
          <a:p>
            <a:r>
              <a:rPr lang="de-CH"/>
              <a:t>fasten-begleitung@sehen-und-handeln.ch</a:t>
            </a:r>
          </a:p>
          <a:p>
            <a:endParaRPr lang="de-CH"/>
          </a:p>
        </p:txBody>
      </p:sp>
      <p:sp>
        <p:nvSpPr>
          <p:cNvPr id="6" name="Textplatzhalter 5">
            <a:extLst>
              <a:ext uri="{FF2B5EF4-FFF2-40B4-BE49-F238E27FC236}">
                <a16:creationId xmlns:a16="http://schemas.microsoft.com/office/drawing/2014/main" id="{9F86C434-8C66-87A3-E27E-6856F4BEAA5F}"/>
              </a:ext>
            </a:extLst>
          </p:cNvPr>
          <p:cNvSpPr>
            <a:spLocks noGrp="1"/>
          </p:cNvSpPr>
          <p:nvPr>
            <p:ph type="body" sz="quarter" idx="14"/>
          </p:nvPr>
        </p:nvSpPr>
        <p:spPr>
          <a:xfrm>
            <a:off x="3214176" y="1496949"/>
            <a:ext cx="2736000" cy="449838"/>
          </a:xfrm>
        </p:spPr>
        <p:txBody>
          <a:bodyPr/>
          <a:lstStyle/>
          <a:p>
            <a:r>
              <a:rPr lang="de-CH" b="1">
                <a:solidFill>
                  <a:schemeClr val="tx1"/>
                </a:solidFill>
              </a:rPr>
              <a:t>Sam Hug</a:t>
            </a:r>
          </a:p>
        </p:txBody>
      </p:sp>
      <p:sp>
        <p:nvSpPr>
          <p:cNvPr id="8" name="Titel 7">
            <a:extLst>
              <a:ext uri="{FF2B5EF4-FFF2-40B4-BE49-F238E27FC236}">
                <a16:creationId xmlns:a16="http://schemas.microsoft.com/office/drawing/2014/main" id="{489210CE-39AE-4817-669D-BEFA470FCADF}"/>
              </a:ext>
            </a:extLst>
          </p:cNvPr>
          <p:cNvSpPr>
            <a:spLocks noGrp="1"/>
          </p:cNvSpPr>
          <p:nvPr>
            <p:ph type="title"/>
          </p:nvPr>
        </p:nvSpPr>
        <p:spPr/>
        <p:txBody>
          <a:bodyPr/>
          <a:lstStyle/>
          <a:p>
            <a:r>
              <a:rPr lang="de-CH"/>
              <a:t>Neuer Fastenkoordinator</a:t>
            </a:r>
          </a:p>
        </p:txBody>
      </p:sp>
    </p:spTree>
    <p:extLst>
      <p:ext uri="{BB962C8B-B14F-4D97-AF65-F5344CB8AC3E}">
        <p14:creationId xmlns:p14="http://schemas.microsoft.com/office/powerpoint/2010/main" val="84726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7A2DF799-B3CD-AC31-5D08-805C98308E22}"/>
              </a:ext>
            </a:extLst>
          </p:cNvPr>
          <p:cNvSpPr>
            <a:spLocks noGrp="1"/>
          </p:cNvSpPr>
          <p:nvPr>
            <p:ph type="pic" sz="quarter" idx="11"/>
          </p:nvPr>
        </p:nvSpPr>
        <p:spPr>
          <a:xfrm>
            <a:off x="3214177" y="1946786"/>
            <a:ext cx="5933185" cy="2712527"/>
          </a:xfrm>
        </p:spPr>
        <p:txBody>
          <a:bodyPr/>
          <a:lstStyle/>
          <a:p>
            <a:pPr marL="223520"/>
            <a:r>
              <a:rPr lang="de-DE"/>
              <a:t>Vier Aspekte des Fastens</a:t>
            </a:r>
            <a:endParaRPr lang="fr-FR"/>
          </a:p>
          <a:p>
            <a:pPr marL="223520"/>
            <a:r>
              <a:rPr lang="de-CH"/>
              <a:t>Kurze Impulse von Samuel Hug, Tina Goethe, Simon Weber</a:t>
            </a:r>
            <a:endParaRPr lang="fr-FR"/>
          </a:p>
          <a:p>
            <a:pPr marL="223520"/>
            <a:r>
              <a:rPr lang="de-CH"/>
              <a:t>Workshop zu den vier Aspekten des Fastens</a:t>
            </a:r>
          </a:p>
          <a:p>
            <a:pPr marL="223520"/>
            <a:r>
              <a:rPr lang="de-CH"/>
              <a:t>Stehlunch</a:t>
            </a:r>
          </a:p>
        </p:txBody>
      </p:sp>
      <p:sp>
        <p:nvSpPr>
          <p:cNvPr id="6" name="Textplatzhalter 5">
            <a:extLst>
              <a:ext uri="{FF2B5EF4-FFF2-40B4-BE49-F238E27FC236}">
                <a16:creationId xmlns:a16="http://schemas.microsoft.com/office/drawing/2014/main" id="{9F86C434-8C66-87A3-E27E-6856F4BEAA5F}"/>
              </a:ext>
            </a:extLst>
          </p:cNvPr>
          <p:cNvSpPr>
            <a:spLocks noGrp="1"/>
          </p:cNvSpPr>
          <p:nvPr>
            <p:ph type="body" sz="quarter" idx="14"/>
          </p:nvPr>
        </p:nvSpPr>
        <p:spPr>
          <a:xfrm>
            <a:off x="3214176" y="1496949"/>
            <a:ext cx="2736000" cy="449838"/>
          </a:xfrm>
        </p:spPr>
        <p:txBody>
          <a:bodyPr/>
          <a:lstStyle/>
          <a:p>
            <a:pPr marL="4445"/>
            <a:r>
              <a:rPr lang="de-CH" b="1">
                <a:solidFill>
                  <a:schemeClr val="tx1"/>
                </a:solidFill>
                <a:latin typeface="Fira Sans Light"/>
              </a:rPr>
              <a:t>Samstag, 9.11.2024</a:t>
            </a:r>
            <a:endParaRPr lang="fr-FR">
              <a:solidFill>
                <a:schemeClr val="tx1"/>
              </a:solidFill>
            </a:endParaRPr>
          </a:p>
        </p:txBody>
      </p:sp>
      <p:sp>
        <p:nvSpPr>
          <p:cNvPr id="8" name="Titel 7">
            <a:extLst>
              <a:ext uri="{FF2B5EF4-FFF2-40B4-BE49-F238E27FC236}">
                <a16:creationId xmlns:a16="http://schemas.microsoft.com/office/drawing/2014/main" id="{489210CE-39AE-4817-669D-BEFA470FCADF}"/>
              </a:ext>
            </a:extLst>
          </p:cNvPr>
          <p:cNvSpPr>
            <a:spLocks noGrp="1"/>
          </p:cNvSpPr>
          <p:nvPr>
            <p:ph type="title"/>
          </p:nvPr>
        </p:nvSpPr>
        <p:spPr/>
        <p:txBody>
          <a:bodyPr/>
          <a:lstStyle/>
          <a:p>
            <a:r>
              <a:rPr lang="de-CH">
                <a:latin typeface="Fira Sans Medium"/>
              </a:rPr>
              <a:t>Treffen für Fastenleitende</a:t>
            </a:r>
            <a:endParaRPr lang="fr-FR"/>
          </a:p>
        </p:txBody>
      </p:sp>
      <p:pic>
        <p:nvPicPr>
          <p:cNvPr id="2" name="Image 1" descr="Une image contenant texte, Police, logo, capture d’écran&#10;&#10;Description générée automatiquement">
            <a:extLst>
              <a:ext uri="{FF2B5EF4-FFF2-40B4-BE49-F238E27FC236}">
                <a16:creationId xmlns:a16="http://schemas.microsoft.com/office/drawing/2014/main" id="{EE95ADEE-4630-A465-FDC6-61D17AC7591C}"/>
              </a:ext>
            </a:extLst>
          </p:cNvPr>
          <p:cNvPicPr>
            <a:picLocks noChangeAspect="1"/>
          </p:cNvPicPr>
          <p:nvPr/>
        </p:nvPicPr>
        <p:blipFill>
          <a:blip r:embed="rId2"/>
          <a:stretch>
            <a:fillRect/>
          </a:stretch>
        </p:blipFill>
        <p:spPr>
          <a:xfrm>
            <a:off x="-2996" y="1412421"/>
            <a:ext cx="3222721" cy="2922815"/>
          </a:xfrm>
          <a:prstGeom prst="rect">
            <a:avLst/>
          </a:prstGeom>
        </p:spPr>
      </p:pic>
    </p:spTree>
    <p:extLst>
      <p:ext uri="{BB962C8B-B14F-4D97-AF65-F5344CB8AC3E}">
        <p14:creationId xmlns:p14="http://schemas.microsoft.com/office/powerpoint/2010/main" val="366290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2DC5EA-E3B8-D243-A5D8-255C7399942F}"/>
              </a:ext>
            </a:extLst>
          </p:cNvPr>
          <p:cNvSpPr>
            <a:spLocks noGrp="1"/>
          </p:cNvSpPr>
          <p:nvPr>
            <p:ph type="title"/>
          </p:nvPr>
        </p:nvSpPr>
        <p:spPr/>
        <p:txBody>
          <a:bodyPr/>
          <a:lstStyle/>
          <a:p>
            <a:r>
              <a:rPr lang="de-DE">
                <a:solidFill>
                  <a:srgbClr val="E00032"/>
                </a:solidFill>
              </a:rPr>
              <a:t>Fastenkalender</a:t>
            </a:r>
          </a:p>
        </p:txBody>
      </p:sp>
      <p:sp>
        <p:nvSpPr>
          <p:cNvPr id="3" name="Inhaltsplatzhalter 1">
            <a:extLst>
              <a:ext uri="{FF2B5EF4-FFF2-40B4-BE49-F238E27FC236}">
                <a16:creationId xmlns:a16="http://schemas.microsoft.com/office/drawing/2014/main" id="{0F268E73-6D2E-2604-28A2-6FA5C8896386}"/>
              </a:ext>
            </a:extLst>
          </p:cNvPr>
          <p:cNvSpPr txBox="1">
            <a:spLocks/>
          </p:cNvSpPr>
          <p:nvPr/>
        </p:nvSpPr>
        <p:spPr bwMode="auto">
          <a:xfrm>
            <a:off x="5703216" y="1179851"/>
            <a:ext cx="3195749" cy="300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3520"/>
            <a:r>
              <a:rPr lang="de-CH" sz="2000"/>
              <a:t>neu wieder mit Inspirationen für jeden Tag</a:t>
            </a:r>
            <a:endParaRPr lang="en-US"/>
          </a:p>
          <a:p>
            <a:pPr marL="223520"/>
            <a:r>
              <a:rPr lang="de-CH" sz="2000"/>
              <a:t>als Printprodukt und online verfügbar</a:t>
            </a:r>
          </a:p>
          <a:p>
            <a:pPr marL="223520"/>
            <a:r>
              <a:rPr lang="de-CH" sz="2000"/>
              <a:t>bestellbar per Push-Nachricht</a:t>
            </a:r>
          </a:p>
        </p:txBody>
      </p:sp>
      <p:pic>
        <p:nvPicPr>
          <p:cNvPr id="5" name="Grafik 4" descr="Ein Bild, das Text, Menschliches Gesicht, Person, Broschüre enthält.&#10;&#10;Automatisch generierte Beschreibung">
            <a:extLst>
              <a:ext uri="{FF2B5EF4-FFF2-40B4-BE49-F238E27FC236}">
                <a16:creationId xmlns:a16="http://schemas.microsoft.com/office/drawing/2014/main" id="{2B0731F2-3CE0-2DCE-5E6F-4416135E863E}"/>
              </a:ext>
            </a:extLst>
          </p:cNvPr>
          <p:cNvPicPr>
            <a:picLocks noChangeAspect="1"/>
          </p:cNvPicPr>
          <p:nvPr/>
        </p:nvPicPr>
        <p:blipFill rotWithShape="1">
          <a:blip r:embed="rId3"/>
          <a:srcRect l="5918" t="9833" r="-5918" b="5381"/>
          <a:stretch/>
        </p:blipFill>
        <p:spPr>
          <a:xfrm>
            <a:off x="391737" y="1070011"/>
            <a:ext cx="5085236" cy="3592179"/>
          </a:xfrm>
          <a:prstGeom prst="rect">
            <a:avLst/>
          </a:prstGeom>
        </p:spPr>
      </p:pic>
    </p:spTree>
    <p:extLst>
      <p:ext uri="{BB962C8B-B14F-4D97-AF65-F5344CB8AC3E}">
        <p14:creationId xmlns:p14="http://schemas.microsoft.com/office/powerpoint/2010/main" val="142273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2DC5EA-E3B8-D243-A5D8-255C7399942F}"/>
              </a:ext>
            </a:extLst>
          </p:cNvPr>
          <p:cNvSpPr>
            <a:spLocks noGrp="1"/>
          </p:cNvSpPr>
          <p:nvPr>
            <p:ph type="title"/>
          </p:nvPr>
        </p:nvSpPr>
        <p:spPr/>
        <p:txBody>
          <a:bodyPr/>
          <a:lstStyle/>
          <a:p>
            <a:r>
              <a:rPr lang="de-DE"/>
              <a:t>Webseite Kampagne</a:t>
            </a:r>
            <a:endParaRPr lang="de-DE">
              <a:solidFill>
                <a:srgbClr val="E00032"/>
              </a:solidFill>
            </a:endParaRPr>
          </a:p>
        </p:txBody>
      </p:sp>
      <p:sp>
        <p:nvSpPr>
          <p:cNvPr id="4" name="Textfeld 3">
            <a:extLst>
              <a:ext uri="{FF2B5EF4-FFF2-40B4-BE49-F238E27FC236}">
                <a16:creationId xmlns:a16="http://schemas.microsoft.com/office/drawing/2014/main" id="{B43A44D4-27A5-0F2A-A007-801A99F17E29}"/>
              </a:ext>
            </a:extLst>
          </p:cNvPr>
          <p:cNvSpPr txBox="1"/>
          <p:nvPr/>
        </p:nvSpPr>
        <p:spPr>
          <a:xfrm>
            <a:off x="6316692" y="1189367"/>
            <a:ext cx="2743200"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de-CH">
                <a:latin typeface="Fira Sans Light"/>
                <a:cs typeface="Arial"/>
                <a:hlinkClick r:id="rId3"/>
              </a:rPr>
              <a:t>materialien.sehen-und-handeln.ch</a:t>
            </a:r>
            <a:br>
              <a:rPr lang="de-CH">
                <a:latin typeface="Fira Sans Light"/>
                <a:cs typeface="Arial"/>
              </a:rPr>
            </a:br>
            <a:endParaRPr lang="en-US">
              <a:cs typeface="Arial" panose="020B0604020202020204"/>
            </a:endParaRPr>
          </a:p>
          <a:p>
            <a:pPr marL="342900" indent="-342900">
              <a:buFont typeface="Arial"/>
              <a:buChar char="•"/>
            </a:pPr>
            <a:r>
              <a:rPr lang="en-US" err="1">
                <a:latin typeface="Fira Sans Light"/>
                <a:cs typeface="Arial"/>
              </a:rPr>
              <a:t>Materialien</a:t>
            </a:r>
            <a:r>
              <a:rPr lang="en-US">
                <a:latin typeface="Fira Sans Light"/>
                <a:cs typeface="Arial"/>
              </a:rPr>
              <a:t>, </a:t>
            </a:r>
            <a:r>
              <a:rPr lang="en-US" err="1">
                <a:latin typeface="Fira Sans Light"/>
                <a:cs typeface="Arial"/>
              </a:rPr>
              <a:t>Unterlagen</a:t>
            </a:r>
            <a:r>
              <a:rPr lang="en-US">
                <a:latin typeface="Fira Sans Light"/>
                <a:cs typeface="Arial"/>
              </a:rPr>
              <a:t> und </a:t>
            </a:r>
            <a:r>
              <a:rPr lang="en-US" err="1">
                <a:latin typeface="Fira Sans Light"/>
                <a:cs typeface="Arial"/>
              </a:rPr>
              <a:t>Infos</a:t>
            </a:r>
            <a:endParaRPr lang="en-US">
              <a:latin typeface="Fira Sans Light"/>
              <a:cs typeface="Arial"/>
            </a:endParaRPr>
          </a:p>
          <a:p>
            <a:pPr marL="342900" indent="-342900">
              <a:buFont typeface="Arial"/>
              <a:buChar char="•"/>
            </a:pPr>
            <a:endParaRPr lang="en-US">
              <a:latin typeface="Fira Sans Light"/>
              <a:cs typeface="Arial"/>
            </a:endParaRPr>
          </a:p>
          <a:p>
            <a:pPr marL="342900" indent="-342900">
              <a:buFont typeface="Arial"/>
              <a:buChar char="•"/>
            </a:pPr>
            <a:r>
              <a:rPr lang="en-US">
                <a:latin typeface="Fira Sans Light"/>
                <a:cs typeface="Arial"/>
              </a:rPr>
              <a:t>Ab 2025:</a:t>
            </a:r>
            <a:br>
              <a:rPr lang="en-US">
                <a:latin typeface="Fira Sans Light"/>
                <a:cs typeface="Arial"/>
              </a:rPr>
            </a:br>
            <a:r>
              <a:rPr lang="en-US" err="1">
                <a:latin typeface="Fira Sans Light"/>
                <a:cs typeface="Arial"/>
              </a:rPr>
              <a:t>Fastenkalender</a:t>
            </a:r>
            <a:r>
              <a:rPr lang="en-US">
                <a:latin typeface="Fira Sans Light"/>
                <a:cs typeface="Arial"/>
              </a:rPr>
              <a:t> online</a:t>
            </a:r>
          </a:p>
          <a:p>
            <a:pPr marL="342900" indent="-342900">
              <a:buFont typeface="Arial"/>
              <a:buChar char="•"/>
            </a:pPr>
            <a:endParaRPr lang="en-US">
              <a:latin typeface="Fira Sans Light"/>
              <a:cs typeface="Arial"/>
            </a:endParaRPr>
          </a:p>
          <a:p>
            <a:pPr marL="342900" indent="-342900">
              <a:buFont typeface="Arial"/>
              <a:buChar char="•"/>
            </a:pPr>
            <a:r>
              <a:rPr lang="en-US">
                <a:latin typeface="Fira Sans Light"/>
                <a:cs typeface="Arial"/>
              </a:rPr>
              <a:t>info@sehen-und-handeln.ch</a:t>
            </a:r>
            <a:endParaRPr lang="en-US"/>
          </a:p>
          <a:p>
            <a:pPr>
              <a:buChar char="•"/>
            </a:pPr>
            <a:endParaRPr lang="en-US" sz="2000">
              <a:latin typeface="Fira Sans Light"/>
              <a:cs typeface="Arial"/>
            </a:endParaRPr>
          </a:p>
        </p:txBody>
      </p:sp>
      <p:sp>
        <p:nvSpPr>
          <p:cNvPr id="5" name="Bildplatzhalter 4">
            <a:extLst>
              <a:ext uri="{FF2B5EF4-FFF2-40B4-BE49-F238E27FC236}">
                <a16:creationId xmlns:a16="http://schemas.microsoft.com/office/drawing/2014/main" id="{73736560-BD3A-DE47-8B89-D240E630C7C5}"/>
              </a:ext>
            </a:extLst>
          </p:cNvPr>
          <p:cNvSpPr>
            <a:spLocks noGrp="1"/>
          </p:cNvSpPr>
          <p:nvPr>
            <p:ph type="pic" sz="quarter" idx="10"/>
          </p:nvPr>
        </p:nvSpPr>
        <p:spPr/>
        <p:txBody>
          <a:bodyPr/>
          <a:lstStyle/>
          <a:p>
            <a:endParaRPr lang="de-CH"/>
          </a:p>
        </p:txBody>
      </p:sp>
      <p:pic>
        <p:nvPicPr>
          <p:cNvPr id="7" name="Grafik 6">
            <a:extLst>
              <a:ext uri="{FF2B5EF4-FFF2-40B4-BE49-F238E27FC236}">
                <a16:creationId xmlns:a16="http://schemas.microsoft.com/office/drawing/2014/main" id="{B1775CE9-C506-3FF9-79E5-96275FC92AAD}"/>
              </a:ext>
            </a:extLst>
          </p:cNvPr>
          <p:cNvPicPr>
            <a:picLocks noChangeAspect="1"/>
          </p:cNvPicPr>
          <p:nvPr/>
        </p:nvPicPr>
        <p:blipFill rotWithShape="1">
          <a:blip r:embed="rId4"/>
          <a:srcRect l="11155" t="2838" r="12438" b="9549"/>
          <a:stretch/>
        </p:blipFill>
        <p:spPr>
          <a:xfrm>
            <a:off x="298724" y="1142491"/>
            <a:ext cx="5729288" cy="3516822"/>
          </a:xfrm>
          <a:prstGeom prst="rect">
            <a:avLst/>
          </a:prstGeom>
        </p:spPr>
      </p:pic>
    </p:spTree>
    <p:extLst>
      <p:ext uri="{BB962C8B-B14F-4D97-AF65-F5344CB8AC3E}">
        <p14:creationId xmlns:p14="http://schemas.microsoft.com/office/powerpoint/2010/main" val="147029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lipse 18">
            <a:extLst>
              <a:ext uri="{FF2B5EF4-FFF2-40B4-BE49-F238E27FC236}">
                <a16:creationId xmlns:a16="http://schemas.microsoft.com/office/drawing/2014/main" id="{AB5540E3-6C69-B914-D922-6CC13135FFED}"/>
              </a:ext>
            </a:extLst>
          </p:cNvPr>
          <p:cNvSpPr/>
          <p:nvPr/>
        </p:nvSpPr>
        <p:spPr>
          <a:xfrm>
            <a:off x="3715725" y="1061559"/>
            <a:ext cx="1712549" cy="1692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a:t>Samstag, 29. März 2025 </a:t>
            </a:r>
          </a:p>
        </p:txBody>
      </p:sp>
      <p:sp>
        <p:nvSpPr>
          <p:cNvPr id="6" name="Textplatzhalter 5"/>
          <p:cNvSpPr>
            <a:spLocks noGrp="1"/>
          </p:cNvSpPr>
          <p:nvPr>
            <p:ph type="body" sz="quarter" idx="14"/>
          </p:nvPr>
        </p:nvSpPr>
        <p:spPr>
          <a:xfrm>
            <a:off x="5088431" y="1152360"/>
            <a:ext cx="2736000" cy="759021"/>
          </a:xfrm>
        </p:spPr>
        <p:txBody>
          <a:bodyPr/>
          <a:lstStyle/>
          <a:p>
            <a:r>
              <a:rPr lang="de-CH"/>
              <a:t>	</a:t>
            </a:r>
          </a:p>
        </p:txBody>
      </p:sp>
      <p:sp>
        <p:nvSpPr>
          <p:cNvPr id="8" name="Titel 7"/>
          <p:cNvSpPr>
            <a:spLocks noGrp="1"/>
          </p:cNvSpPr>
          <p:nvPr>
            <p:ph type="title"/>
          </p:nvPr>
        </p:nvSpPr>
        <p:spPr/>
        <p:txBody>
          <a:bodyPr/>
          <a:lstStyle/>
          <a:p>
            <a:r>
              <a:rPr lang="de-CH"/>
              <a:t>Aktionen</a:t>
            </a:r>
          </a:p>
        </p:txBody>
      </p:sp>
      <p:sp>
        <p:nvSpPr>
          <p:cNvPr id="3" name="Textfeld 2">
            <a:extLst>
              <a:ext uri="{FF2B5EF4-FFF2-40B4-BE49-F238E27FC236}">
                <a16:creationId xmlns:a16="http://schemas.microsoft.com/office/drawing/2014/main" id="{0BD18D65-824E-EAA4-4A9B-202D8F1998F4}"/>
              </a:ext>
            </a:extLst>
          </p:cNvPr>
          <p:cNvSpPr txBox="1"/>
          <p:nvPr/>
        </p:nvSpPr>
        <p:spPr>
          <a:xfrm>
            <a:off x="3144957" y="2761653"/>
            <a:ext cx="3071906" cy="2585323"/>
          </a:xfrm>
          <a:prstGeom prst="rect">
            <a:avLst/>
          </a:prstGeom>
          <a:noFill/>
        </p:spPr>
        <p:txBody>
          <a:bodyPr wrap="square" rtlCol="0">
            <a:spAutoFit/>
          </a:bodyPr>
          <a:lstStyle/>
          <a:p>
            <a:r>
              <a:rPr lang="de-CH">
                <a:solidFill>
                  <a:srgbClr val="FF0000"/>
                </a:solidFill>
              </a:rPr>
              <a:t>    </a:t>
            </a:r>
            <a:r>
              <a:rPr lang="de-CH">
                <a:solidFill>
                  <a:schemeClr val="accent1"/>
                </a:solidFill>
                <a:latin typeface="Fira Sans Book" panose="020B0503050000020004" pitchFamily="34" charset="0"/>
                <a:ea typeface="Fira Sans Book" panose="020B0503050000020004" pitchFamily="34" charset="0"/>
              </a:rPr>
              <a:t>Wir bieten wieder an:</a:t>
            </a:r>
          </a:p>
          <a:p>
            <a:pPr marL="285750" indent="-285750">
              <a:buFont typeface="Arial" panose="020B0604020202020204" pitchFamily="34" charset="0"/>
              <a:buChar char="•"/>
            </a:pPr>
            <a:r>
              <a:rPr lang="de-CH" sz="1600" kern="1400">
                <a:latin typeface="Fira Sans Light" panose="020B0403050000020004" pitchFamily="34" charset="0"/>
                <a:ea typeface="Fira Sans Light" panose="020B0403050000020004" pitchFamily="34" charset="0"/>
              </a:rPr>
              <a:t>Max-Havelaar-Rosen (Coop)</a:t>
            </a:r>
            <a:br>
              <a:rPr lang="de-CH" sz="1600" kern="1400">
                <a:latin typeface="Fira Sans Light" panose="020B0403050000020004" pitchFamily="34" charset="0"/>
                <a:ea typeface="Fira Sans Light" panose="020B0403050000020004" pitchFamily="34" charset="0"/>
              </a:rPr>
            </a:br>
            <a:endParaRPr lang="de-CH" sz="800" kern="1400">
              <a:latin typeface="Fira Sans Light" panose="020B0403050000020004" pitchFamily="34" charset="0"/>
              <a:ea typeface="Fira Sans Light" panose="020B0403050000020004" pitchFamily="34" charset="0"/>
            </a:endParaRPr>
          </a:p>
          <a:p>
            <a:pPr marL="285750" indent="-285750">
              <a:buFont typeface="Arial" panose="020B0604020202020204" pitchFamily="34" charset="0"/>
              <a:buChar char="•"/>
            </a:pPr>
            <a:r>
              <a:rPr lang="de-CH" sz="1600" b="1" kern="1400">
                <a:latin typeface="Fira Sans Light" panose="020B0403050000020004" pitchFamily="34" charset="0"/>
                <a:ea typeface="Fira Sans Light" panose="020B0403050000020004" pitchFamily="34" charset="0"/>
              </a:rPr>
              <a:t>Neu: Blumensamen, Bienenweide </a:t>
            </a:r>
            <a:r>
              <a:rPr lang="de-CH" sz="1600" b="1" kern="1400" err="1">
                <a:latin typeface="Fira Sans Light" panose="020B0403050000020004" pitchFamily="34" charset="0"/>
                <a:ea typeface="Fira Sans Light" panose="020B0403050000020004" pitchFamily="34" charset="0"/>
              </a:rPr>
              <a:t>Mellifera</a:t>
            </a:r>
            <a:endParaRPr lang="de-CH" sz="1600" kern="1400">
              <a:latin typeface="Fira Sans Light" panose="020B0403050000020004" pitchFamily="34" charset="0"/>
              <a:ea typeface="Fira Sans Light" panose="020B0403050000020004" pitchFamily="34" charset="0"/>
            </a:endParaRPr>
          </a:p>
          <a:p>
            <a:pPr marL="285750" indent="-285750">
              <a:buFont typeface="Arial" panose="020B0604020202020204" pitchFamily="34" charset="0"/>
              <a:buChar char="•"/>
            </a:pPr>
            <a:endParaRPr lang="de-CH" sz="800" kern="1400">
              <a:latin typeface="Fira Sans Light" panose="020B0403050000020004" pitchFamily="34" charset="0"/>
              <a:ea typeface="Fira Sans Light" panose="020B0403050000020004" pitchFamily="34" charset="0"/>
            </a:endParaRPr>
          </a:p>
          <a:p>
            <a:pPr marL="285750" indent="-285750">
              <a:buFont typeface="Arial" panose="020B0604020202020204" pitchFamily="34" charset="0"/>
              <a:buChar char="•"/>
            </a:pPr>
            <a:r>
              <a:rPr lang="de-CH" sz="1600" kern="1400">
                <a:latin typeface="Fira Sans Light" panose="020B0403050000020004" pitchFamily="34" charset="0"/>
                <a:ea typeface="Fira Sans Light" panose="020B0403050000020004" pitchFamily="34" charset="0"/>
              </a:rPr>
              <a:t>Bei erfolgreichem Test, wird Rosenaktion langfristig abgelöst</a:t>
            </a:r>
          </a:p>
          <a:p>
            <a:pPr marL="285750" indent="-285750">
              <a:buFont typeface="Arial" panose="020B0604020202020204" pitchFamily="34" charset="0"/>
              <a:buChar char="•"/>
            </a:pPr>
            <a:endParaRPr lang="de-CH" sz="1600" kern="1400">
              <a:latin typeface="Fira Sans Light" panose="020B0403050000020004" pitchFamily="34" charset="0"/>
              <a:ea typeface="Fira Sans Light" panose="020B0403050000020004" pitchFamily="34" charset="0"/>
            </a:endParaRPr>
          </a:p>
          <a:p>
            <a:pPr marL="285750" indent="-285750">
              <a:buFont typeface="Arial" panose="020B0604020202020204" pitchFamily="34" charset="0"/>
              <a:buChar char="•"/>
            </a:pPr>
            <a:endParaRPr lang="de-CH" sz="1600" kern="1400">
              <a:latin typeface="Fira Sans Light" panose="020B0403050000020004" pitchFamily="34" charset="0"/>
              <a:ea typeface="Fira Sans Light" panose="020B0403050000020004" pitchFamily="34" charset="0"/>
            </a:endParaRPr>
          </a:p>
        </p:txBody>
      </p:sp>
      <p:pic>
        <p:nvPicPr>
          <p:cNvPr id="4" name="Grafik 3">
            <a:extLst>
              <a:ext uri="{FF2B5EF4-FFF2-40B4-BE49-F238E27FC236}">
                <a16:creationId xmlns:a16="http://schemas.microsoft.com/office/drawing/2014/main" id="{BF27EF12-1BC3-F0BE-5020-A8B8C871EA13}"/>
              </a:ext>
            </a:extLst>
          </p:cNvPr>
          <p:cNvPicPr>
            <a:picLocks noChangeAspect="1"/>
          </p:cNvPicPr>
          <p:nvPr/>
        </p:nvPicPr>
        <p:blipFill>
          <a:blip r:embed="rId3"/>
          <a:stretch>
            <a:fillRect/>
          </a:stretch>
        </p:blipFill>
        <p:spPr>
          <a:xfrm>
            <a:off x="284283" y="1179597"/>
            <a:ext cx="1555711" cy="3529864"/>
          </a:xfrm>
          <a:prstGeom prst="rect">
            <a:avLst/>
          </a:prstGeom>
        </p:spPr>
      </p:pic>
      <p:pic>
        <p:nvPicPr>
          <p:cNvPr id="9" name="Grafik 8">
            <a:extLst>
              <a:ext uri="{FF2B5EF4-FFF2-40B4-BE49-F238E27FC236}">
                <a16:creationId xmlns:a16="http://schemas.microsoft.com/office/drawing/2014/main" id="{500F5013-B24A-361A-CCFF-3AA9C2733CAC}"/>
              </a:ext>
            </a:extLst>
          </p:cNvPr>
          <p:cNvPicPr>
            <a:picLocks noChangeAspect="1"/>
          </p:cNvPicPr>
          <p:nvPr/>
        </p:nvPicPr>
        <p:blipFill>
          <a:blip r:embed="rId4"/>
          <a:stretch>
            <a:fillRect/>
          </a:stretch>
        </p:blipFill>
        <p:spPr>
          <a:xfrm>
            <a:off x="1595346" y="1174412"/>
            <a:ext cx="1555711" cy="3538453"/>
          </a:xfrm>
          <a:prstGeom prst="rect">
            <a:avLst/>
          </a:prstGeom>
        </p:spPr>
      </p:pic>
      <p:pic>
        <p:nvPicPr>
          <p:cNvPr id="1026" name="Picture 2">
            <a:extLst>
              <a:ext uri="{FF2B5EF4-FFF2-40B4-BE49-F238E27FC236}">
                <a16:creationId xmlns:a16="http://schemas.microsoft.com/office/drawing/2014/main" id="{8AAF5B02-C65E-F111-E63E-1D3E5AAE60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581" y="1139914"/>
            <a:ext cx="2393626" cy="3680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63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id="{E0911AF5-B8CA-27B9-6358-27F8B61D201E}"/>
              </a:ext>
            </a:extLst>
          </p:cNvPr>
          <p:cNvPicPr>
            <a:picLocks noGrp="1" noChangeAspect="1"/>
          </p:cNvPicPr>
          <p:nvPr>
            <p:ph type="pic" sz="quarter" idx="12"/>
          </p:nvPr>
        </p:nvPicPr>
        <p:blipFill>
          <a:blip r:embed="rId3"/>
          <a:srcRect l="7000" r="7000"/>
          <a:stretch/>
        </p:blipFill>
        <p:spPr/>
      </p:pic>
      <p:sp>
        <p:nvSpPr>
          <p:cNvPr id="9" name="Inhaltsplatzhalter 8">
            <a:extLst>
              <a:ext uri="{FF2B5EF4-FFF2-40B4-BE49-F238E27FC236}">
                <a16:creationId xmlns:a16="http://schemas.microsoft.com/office/drawing/2014/main" id="{ED732674-5901-F294-2354-DFB9E709899A}"/>
              </a:ext>
            </a:extLst>
          </p:cNvPr>
          <p:cNvSpPr>
            <a:spLocks noGrp="1"/>
          </p:cNvSpPr>
          <p:nvPr>
            <p:ph idx="1"/>
          </p:nvPr>
        </p:nvSpPr>
        <p:spPr/>
        <p:txBody>
          <a:bodyPr/>
          <a:lstStyle/>
          <a:p>
            <a:pPr marL="342900" lvl="0" indent="-342900">
              <a:lnSpc>
                <a:spcPct val="115000"/>
              </a:lnSpc>
              <a:spcAft>
                <a:spcPts val="600"/>
              </a:spcAft>
              <a:buFont typeface="Symbol" panose="05050102010706020507" pitchFamily="18" charset="2"/>
              <a:buChar char=""/>
            </a:pPr>
            <a:r>
              <a:rPr lang="de-CH" sz="1600">
                <a:effectLst/>
                <a:latin typeface="Fira Sans Light" panose="020B0403050000020004" pitchFamily="34" charset="0"/>
                <a:ea typeface="Calibri" panose="020F0502020204030204" pitchFamily="34" charset="0"/>
                <a:cs typeface="Arial" panose="020B0604020202020204" pitchFamily="34" charset="0"/>
              </a:rPr>
              <a:t>es gibt keine Chance mehr das SDG-Ziel 2 «</a:t>
            </a:r>
            <a:r>
              <a:rPr lang="de-CH" sz="1600" err="1">
                <a:effectLst/>
                <a:latin typeface="Fira Sans Light" panose="020B0403050000020004" pitchFamily="34" charset="0"/>
                <a:ea typeface="Calibri" panose="020F0502020204030204" pitchFamily="34" charset="0"/>
                <a:cs typeface="Arial" panose="020B0604020202020204" pitchFamily="34" charset="0"/>
              </a:rPr>
              <a:t>no</a:t>
            </a:r>
            <a:r>
              <a:rPr lang="de-CH" sz="1600">
                <a:effectLst/>
                <a:latin typeface="Fira Sans Light" panose="020B0403050000020004" pitchFamily="34" charset="0"/>
                <a:ea typeface="Calibri" panose="020F0502020204030204" pitchFamily="34" charset="0"/>
                <a:cs typeface="Arial" panose="020B0604020202020204" pitchFamily="34" charset="0"/>
              </a:rPr>
              <a:t> </a:t>
            </a:r>
            <a:r>
              <a:rPr lang="de-CH" sz="1600" err="1">
                <a:effectLst/>
                <a:latin typeface="Fira Sans Light" panose="020B0403050000020004" pitchFamily="34" charset="0"/>
                <a:ea typeface="Calibri" panose="020F0502020204030204" pitchFamily="34" charset="0"/>
                <a:cs typeface="Arial" panose="020B0604020202020204" pitchFamily="34" charset="0"/>
              </a:rPr>
              <a:t>hunger</a:t>
            </a:r>
            <a:r>
              <a:rPr lang="de-CH" sz="1600">
                <a:effectLst/>
                <a:latin typeface="Fira Sans Light" panose="020B0403050000020004" pitchFamily="34" charset="0"/>
                <a:ea typeface="Calibri" panose="020F0502020204030204" pitchFamily="34" charset="0"/>
                <a:cs typeface="Arial" panose="020B0604020202020204" pitchFamily="34" charset="0"/>
              </a:rPr>
              <a:t>» bis 2030 noch zu erreichen. </a:t>
            </a:r>
          </a:p>
          <a:p>
            <a:pPr marL="342900" lvl="0" indent="-342900">
              <a:lnSpc>
                <a:spcPct val="115000"/>
              </a:lnSpc>
              <a:spcAft>
                <a:spcPts val="600"/>
              </a:spcAft>
              <a:buFont typeface="Symbol" panose="05050102010706020507" pitchFamily="18" charset="2"/>
              <a:buChar char=""/>
            </a:pPr>
            <a:r>
              <a:rPr lang="de-CH" sz="1600">
                <a:effectLst/>
                <a:latin typeface="Fira Sans Light" panose="020B0403050000020004" pitchFamily="34" charset="0"/>
                <a:ea typeface="Calibri" panose="020F0502020204030204" pitchFamily="34" charset="0"/>
                <a:cs typeface="Arial" panose="020B0604020202020204" pitchFamily="34" charset="0"/>
              </a:rPr>
              <a:t>seit 2019 gibt es 122 Mio. mehr Menschen, die hungern, insgesamt 735 Millionen </a:t>
            </a:r>
          </a:p>
          <a:p>
            <a:pPr marL="342900" lvl="0" indent="-342900">
              <a:lnSpc>
                <a:spcPct val="115000"/>
              </a:lnSpc>
              <a:spcAft>
                <a:spcPts val="600"/>
              </a:spcAft>
              <a:buFont typeface="Symbol" panose="05050102010706020507" pitchFamily="18" charset="2"/>
              <a:buChar char=""/>
            </a:pPr>
            <a:r>
              <a:rPr lang="de-CH" sz="1600">
                <a:effectLst/>
                <a:latin typeface="Fira Sans Light" panose="020B0403050000020004" pitchFamily="34" charset="0"/>
                <a:ea typeface="Calibri" panose="020F0502020204030204" pitchFamily="34" charset="0"/>
                <a:cs typeface="Arial" panose="020B0604020202020204" pitchFamily="34" charset="0"/>
              </a:rPr>
              <a:t>jeder 5. Mensch in Afrika, jeder 10. Mensch global leidet an Hunger </a:t>
            </a:r>
          </a:p>
          <a:p>
            <a:pPr marL="342900" lvl="0" indent="-342900">
              <a:lnSpc>
                <a:spcPct val="115000"/>
              </a:lnSpc>
              <a:spcAft>
                <a:spcPts val="600"/>
              </a:spcAft>
              <a:buFont typeface="Symbol" panose="05050102010706020507" pitchFamily="18" charset="2"/>
              <a:buChar char=""/>
            </a:pPr>
            <a:r>
              <a:rPr lang="de-CH" sz="1600">
                <a:effectLst/>
                <a:latin typeface="Fira Sans Light" panose="020B0403050000020004" pitchFamily="34" charset="0"/>
                <a:ea typeface="Calibri" panose="020F0502020204030204" pitchFamily="34" charset="0"/>
                <a:cs typeface="Arial" panose="020B0604020202020204" pitchFamily="34" charset="0"/>
              </a:rPr>
              <a:t>1/3 der Weltbevölkerung leidet an Unter- und Mangelernährung, 2.37 Mrd. Menschen (2020) sind chronisch unter-/mangelernährt.</a:t>
            </a:r>
          </a:p>
          <a:p>
            <a:endParaRPr lang="de-CH"/>
          </a:p>
        </p:txBody>
      </p:sp>
      <p:sp>
        <p:nvSpPr>
          <p:cNvPr id="8" name="Titel 7">
            <a:extLst>
              <a:ext uri="{FF2B5EF4-FFF2-40B4-BE49-F238E27FC236}">
                <a16:creationId xmlns:a16="http://schemas.microsoft.com/office/drawing/2014/main" id="{AACEA067-6C67-6C40-19F1-1C53F8035B37}"/>
              </a:ext>
            </a:extLst>
          </p:cNvPr>
          <p:cNvSpPr>
            <a:spLocks noGrp="1"/>
          </p:cNvSpPr>
          <p:nvPr>
            <p:ph type="title"/>
          </p:nvPr>
        </p:nvSpPr>
        <p:spPr/>
        <p:txBody>
          <a:bodyPr/>
          <a:lstStyle/>
          <a:p>
            <a:r>
              <a:rPr lang="de-CH"/>
              <a:t>Zahlen und Fakten</a:t>
            </a:r>
          </a:p>
        </p:txBody>
      </p:sp>
    </p:spTree>
    <p:extLst>
      <p:ext uri="{BB962C8B-B14F-4D97-AF65-F5344CB8AC3E}">
        <p14:creationId xmlns:p14="http://schemas.microsoft.com/office/powerpoint/2010/main" val="53120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platzhalter 16" descr="Ein Bild, das Person, drinnen, Mann, Küche enthält.&#10;&#10;Automatisch generierte Beschreibung">
            <a:extLst>
              <a:ext uri="{FF2B5EF4-FFF2-40B4-BE49-F238E27FC236}">
                <a16:creationId xmlns:a16="http://schemas.microsoft.com/office/drawing/2014/main" id="{65CD70F7-3A22-D067-ED79-C7B7498249A4}"/>
              </a:ext>
            </a:extLst>
          </p:cNvPr>
          <p:cNvPicPr>
            <a:picLocks noGrp="1" noChangeAspect="1"/>
          </p:cNvPicPr>
          <p:nvPr>
            <p:ph type="pic" sz="quarter" idx="11"/>
          </p:nvPr>
        </p:nvPicPr>
        <p:blipFill rotWithShape="1">
          <a:blip r:embed="rId3"/>
          <a:srcRect l="19643" t="2053" r="24610" b="-2053"/>
          <a:stretch/>
        </p:blipFill>
        <p:spPr>
          <a:xfrm>
            <a:off x="6123709" y="981516"/>
            <a:ext cx="2791692" cy="3754141"/>
          </a:xfrm>
        </p:spPr>
      </p:pic>
      <p:sp>
        <p:nvSpPr>
          <p:cNvPr id="19" name="Ellipse 18">
            <a:extLst>
              <a:ext uri="{FF2B5EF4-FFF2-40B4-BE49-F238E27FC236}">
                <a16:creationId xmlns:a16="http://schemas.microsoft.com/office/drawing/2014/main" id="{AB5540E3-6C69-B914-D922-6CC13135FFED}"/>
              </a:ext>
            </a:extLst>
          </p:cNvPr>
          <p:cNvSpPr/>
          <p:nvPr/>
        </p:nvSpPr>
        <p:spPr>
          <a:xfrm>
            <a:off x="3611820" y="542938"/>
            <a:ext cx="1712549" cy="16355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a:t>ganze Fasten-zeit</a:t>
            </a:r>
          </a:p>
        </p:txBody>
      </p:sp>
      <p:sp>
        <p:nvSpPr>
          <p:cNvPr id="5" name="Textplatzhalter 4"/>
          <p:cNvSpPr>
            <a:spLocks noGrp="1"/>
          </p:cNvSpPr>
          <p:nvPr>
            <p:ph type="body" sz="quarter" idx="13"/>
          </p:nvPr>
        </p:nvSpPr>
        <p:spPr>
          <a:xfrm>
            <a:off x="2851432" y="2401424"/>
            <a:ext cx="3274886" cy="3081132"/>
          </a:xfrm>
        </p:spPr>
        <p:txBody>
          <a:bodyPr/>
          <a:lstStyle/>
          <a:p>
            <a:r>
              <a:rPr lang="de-CH" sz="1800" b="1"/>
              <a:t>Und weiterhin: Die Brotaktion</a:t>
            </a:r>
          </a:p>
          <a:p>
            <a:r>
              <a:rPr lang="de-CH" sz="1800">
                <a:solidFill>
                  <a:schemeClr val="tx1"/>
                </a:solidFill>
              </a:rPr>
              <a:t>die bewährte Zusammenarbeit mit Bäckereien in der ganzen Schweiz</a:t>
            </a:r>
          </a:p>
          <a:p>
            <a:r>
              <a:rPr lang="de-CH" sz="1800">
                <a:solidFill>
                  <a:schemeClr val="tx1"/>
                </a:solidFill>
              </a:rPr>
              <a:t>über 500 Verkaufsstellen</a:t>
            </a:r>
          </a:p>
          <a:p>
            <a:r>
              <a:rPr lang="de-CH" sz="1800">
                <a:solidFill>
                  <a:schemeClr val="tx1"/>
                </a:solidFill>
              </a:rPr>
              <a:t>Bewerbung via Swiss Baker/</a:t>
            </a:r>
            <a:r>
              <a:rPr lang="de-CH" sz="1800" err="1">
                <a:solidFill>
                  <a:schemeClr val="tx1"/>
                </a:solidFill>
              </a:rPr>
              <a:t>Panissimo</a:t>
            </a:r>
            <a:r>
              <a:rPr lang="de-CH" sz="1800">
                <a:solidFill>
                  <a:schemeClr val="tx1"/>
                </a:solidFill>
              </a:rPr>
              <a:t> ab Januar</a:t>
            </a:r>
          </a:p>
          <a:p>
            <a:endParaRPr lang="de-CH"/>
          </a:p>
        </p:txBody>
      </p:sp>
      <p:sp>
        <p:nvSpPr>
          <p:cNvPr id="8" name="Titel 7"/>
          <p:cNvSpPr>
            <a:spLocks noGrp="1"/>
          </p:cNvSpPr>
          <p:nvPr>
            <p:ph type="title"/>
          </p:nvPr>
        </p:nvSpPr>
        <p:spPr/>
        <p:txBody>
          <a:bodyPr/>
          <a:lstStyle/>
          <a:p>
            <a:r>
              <a:rPr lang="de-CH"/>
              <a:t>Aktionen</a:t>
            </a:r>
          </a:p>
        </p:txBody>
      </p:sp>
      <p:pic>
        <p:nvPicPr>
          <p:cNvPr id="2050" name="Picture 2">
            <a:extLst>
              <a:ext uri="{FF2B5EF4-FFF2-40B4-BE49-F238E27FC236}">
                <a16:creationId xmlns:a16="http://schemas.microsoft.com/office/drawing/2014/main" id="{717F09D0-C127-CE91-B43F-4B1622AE3D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24" y="1058587"/>
            <a:ext cx="2337778"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05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01B1EC31-6CE4-ADD1-B6A6-BDA0316C606D}"/>
              </a:ext>
            </a:extLst>
          </p:cNvPr>
          <p:cNvSpPr>
            <a:spLocks noGrp="1"/>
          </p:cNvSpPr>
          <p:nvPr>
            <p:ph type="body" sz="quarter" idx="13"/>
          </p:nvPr>
        </p:nvSpPr>
        <p:spPr>
          <a:xfrm>
            <a:off x="298724" y="1052840"/>
            <a:ext cx="8577570" cy="3703577"/>
          </a:xfrm>
        </p:spPr>
        <p:txBody>
          <a:bodyPr/>
          <a:lstStyle/>
          <a:p>
            <a:r>
              <a:rPr lang="de-DE" dirty="0">
                <a:solidFill>
                  <a:schemeClr val="tx1"/>
                </a:solidFill>
              </a:rPr>
              <a:t>Alle Impulsveranstaltungen werden sobald bekannt, hier veröffentlicht: </a:t>
            </a:r>
            <a:r>
              <a:rPr lang="de-CH" dirty="0">
                <a:solidFill>
                  <a:schemeClr val="tx1"/>
                </a:solidFill>
                <a:hlinkClick r:id="rId3"/>
              </a:rPr>
              <a:t>https://materialien.sehen-und-handeln.ch/impulsveranstaltungen</a:t>
            </a:r>
            <a:endParaRPr lang="de-CH" dirty="0">
              <a:solidFill>
                <a:schemeClr val="tx1"/>
              </a:solidFill>
            </a:endParaRPr>
          </a:p>
          <a:p>
            <a:r>
              <a:rPr lang="de-CH" dirty="0">
                <a:solidFill>
                  <a:schemeClr val="tx1"/>
                </a:solidFill>
              </a:rPr>
              <a:t>Bitte die Daten, sobald verfügbar, uns schicken.</a:t>
            </a:r>
            <a:endParaRPr lang="de-DE" sz="1800" b="1" dirty="0">
              <a:effectLst/>
              <a:latin typeface="Fira Sans Light" panose="020B0403050000020004" pitchFamily="34" charset="0"/>
              <a:ea typeface="Fira Sans Light" panose="020B0403050000020004" pitchFamily="34" charset="0"/>
              <a:cs typeface="Fira Sans Light" panose="020B0403050000020004" pitchFamily="34" charset="0"/>
            </a:endParaRPr>
          </a:p>
          <a:p>
            <a:pPr>
              <a:lnSpc>
                <a:spcPts val="1400"/>
              </a:lnSpc>
            </a:pPr>
            <a:r>
              <a:rPr lang="de-DE" b="1">
                <a:effectLst/>
                <a:latin typeface="Fira Sans Light" panose="020B0403050000020004" pitchFamily="34" charset="0"/>
                <a:ea typeface="Fira Sans Light" panose="020B0403050000020004" pitchFamily="34" charset="0"/>
                <a:cs typeface="Fira Sans Light" panose="020B0403050000020004" pitchFamily="34" charset="0"/>
              </a:rPr>
              <a:t>Webinar</a:t>
            </a:r>
            <a:endParaRPr lang="de-CH">
              <a:effectLst/>
              <a:latin typeface="Fira Sans Light" panose="020B0403050000020004" pitchFamily="34" charset="0"/>
              <a:ea typeface="Times New Roman" panose="02020603050405020304" pitchFamily="18" charset="0"/>
              <a:cs typeface="Times New Roman" panose="02020603050405020304" pitchFamily="18" charset="0"/>
            </a:endParaRPr>
          </a:p>
          <a:p>
            <a:pPr>
              <a:lnSpc>
                <a:spcPts val="1400"/>
              </a:lnSpc>
            </a:pPr>
            <a:r>
              <a:rPr lang="de-DE" dirty="0">
                <a:solidFill>
                  <a:schemeClr val="tx1"/>
                </a:solidFill>
              </a:rPr>
              <a:t>eine Kurzeinführung in 90 Minuten</a:t>
            </a:r>
          </a:p>
          <a:p>
            <a:pPr>
              <a:lnSpc>
                <a:spcPts val="1400"/>
              </a:lnSpc>
            </a:pPr>
            <a:r>
              <a:rPr lang="de-CH" b="1" dirty="0">
                <a:solidFill>
                  <a:schemeClr val="tx1"/>
                </a:solidFill>
              </a:rPr>
              <a:t>Online, Di, 21.1.2025, 18 Uhr</a:t>
            </a:r>
            <a:endParaRPr lang="de-DE" b="1" dirty="0">
              <a:solidFill>
                <a:schemeClr val="tx1"/>
              </a:solidFill>
            </a:endParaRPr>
          </a:p>
          <a:p>
            <a:pPr>
              <a:lnSpc>
                <a:spcPts val="1400"/>
              </a:lnSpc>
            </a:pPr>
            <a:r>
              <a:rPr lang="de-DE" dirty="0">
                <a:solidFill>
                  <a:schemeClr val="tx1"/>
                </a:solidFill>
              </a:rPr>
              <a:t>Um Anmeldung wird gebeten: </a:t>
            </a:r>
            <a:r>
              <a:rPr lang="de-DE" dirty="0">
                <a:solidFill>
                  <a:schemeClr val="tx1"/>
                </a:solidFill>
                <a:hlinkClick r:id="rId4">
                  <a:extLst>
                    <a:ext uri="{A12FA001-AC4F-418D-AE19-62706E023703}">
                      <ahyp:hlinkClr xmlns:ahyp="http://schemas.microsoft.com/office/drawing/2018/hyperlinkcolor" val="tx"/>
                    </a:ext>
                  </a:extLst>
                </a:hlinkClick>
              </a:rPr>
              <a:t>doernenburg@fastenaktion.ch</a:t>
            </a:r>
            <a:endParaRPr lang="de-DE" dirty="0">
              <a:solidFill>
                <a:schemeClr val="tx1"/>
              </a:solidFill>
            </a:endParaRPr>
          </a:p>
          <a:p>
            <a:r>
              <a:rPr lang="de-CH" b="1" dirty="0"/>
              <a:t>Katechetische Einführung</a:t>
            </a:r>
            <a:br>
              <a:rPr lang="de-CH" b="1" dirty="0"/>
            </a:br>
            <a:r>
              <a:rPr lang="de-CH" b="1" dirty="0">
                <a:solidFill>
                  <a:schemeClr val="tx1"/>
                </a:solidFill>
              </a:rPr>
              <a:t>Online, Di, 3.12.24 17.30-19.30 Uhr</a:t>
            </a:r>
          </a:p>
        </p:txBody>
      </p:sp>
      <p:sp>
        <p:nvSpPr>
          <p:cNvPr id="8" name="Titel 7">
            <a:extLst>
              <a:ext uri="{FF2B5EF4-FFF2-40B4-BE49-F238E27FC236}">
                <a16:creationId xmlns:a16="http://schemas.microsoft.com/office/drawing/2014/main" id="{C9A93C3F-3368-3D01-10A6-84CBCFD0506D}"/>
              </a:ext>
            </a:extLst>
          </p:cNvPr>
          <p:cNvSpPr>
            <a:spLocks noGrp="1"/>
          </p:cNvSpPr>
          <p:nvPr>
            <p:ph type="title"/>
          </p:nvPr>
        </p:nvSpPr>
        <p:spPr/>
        <p:txBody>
          <a:bodyPr/>
          <a:lstStyle/>
          <a:p>
            <a:r>
              <a:rPr lang="de-CH"/>
              <a:t>Impulsveranstaltungen</a:t>
            </a:r>
          </a:p>
        </p:txBody>
      </p:sp>
    </p:spTree>
    <p:extLst>
      <p:ext uri="{BB962C8B-B14F-4D97-AF65-F5344CB8AC3E}">
        <p14:creationId xmlns:p14="http://schemas.microsoft.com/office/powerpoint/2010/main" val="380245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A54B5C2-0D90-05B8-9B1E-19C2BC003C31}"/>
              </a:ext>
            </a:extLst>
          </p:cNvPr>
          <p:cNvSpPr>
            <a:spLocks noGrp="1"/>
          </p:cNvSpPr>
          <p:nvPr>
            <p:ph type="title"/>
          </p:nvPr>
        </p:nvSpPr>
        <p:spPr/>
        <p:txBody>
          <a:bodyPr/>
          <a:lstStyle/>
          <a:p>
            <a:r>
              <a:rPr lang="de-CH"/>
              <a:t>Hunger ist menschengemacht</a:t>
            </a:r>
          </a:p>
        </p:txBody>
      </p:sp>
      <p:pic>
        <p:nvPicPr>
          <p:cNvPr id="3" name="Inhaltsplatzhalter 2" descr="Ein Bild, das Text, Screenshot, Schrift, Zahl enthält.&#10;&#10;KI-generierte Inhalte können fehlerhaft sein.">
            <a:extLst>
              <a:ext uri="{FF2B5EF4-FFF2-40B4-BE49-F238E27FC236}">
                <a16:creationId xmlns:a16="http://schemas.microsoft.com/office/drawing/2014/main" id="{0BEBA1CD-1DF3-6C53-5199-B36DD498170B}"/>
              </a:ext>
            </a:extLst>
          </p:cNvPr>
          <p:cNvPicPr>
            <a:picLocks noGrp="1" noChangeAspect="1"/>
          </p:cNvPicPr>
          <p:nvPr>
            <p:ph idx="1"/>
          </p:nvPr>
        </p:nvPicPr>
        <p:blipFill>
          <a:blip r:embed="rId3"/>
          <a:stretch>
            <a:fillRect/>
          </a:stretch>
        </p:blipFill>
        <p:spPr>
          <a:xfrm>
            <a:off x="732714" y="1049258"/>
            <a:ext cx="7678572" cy="3572747"/>
          </a:xfrm>
        </p:spPr>
      </p:pic>
    </p:spTree>
    <p:extLst>
      <p:ext uri="{BB962C8B-B14F-4D97-AF65-F5344CB8AC3E}">
        <p14:creationId xmlns:p14="http://schemas.microsoft.com/office/powerpoint/2010/main" val="130933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494109" y="521735"/>
            <a:ext cx="8155781" cy="456839"/>
          </a:xfrm>
        </p:spPr>
        <p:txBody>
          <a:bodyPr>
            <a:normAutofit fontScale="90000"/>
          </a:bodyPr>
          <a:lstStyle/>
          <a:p>
            <a:r>
              <a:rPr lang="de-CH" noProof="0"/>
              <a:t> </a:t>
            </a:r>
            <a:br>
              <a:rPr lang="de-CH" noProof="0"/>
            </a:br>
            <a:br>
              <a:rPr lang="de-CH"/>
            </a:br>
            <a:r>
              <a:rPr lang="de-CH" sz="3100">
                <a:latin typeface="Fira Sans Medium" panose="020B0603050000020004" pitchFamily="34" charset="0"/>
              </a:rPr>
              <a:t>Hunger (k)ein Produktionsproblem</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298383" y="1129803"/>
            <a:ext cx="8845617" cy="3491962"/>
          </a:xfrm>
        </p:spPr>
        <p:txBody>
          <a:bodyPr/>
          <a:lstStyle/>
          <a:p>
            <a:pPr>
              <a:lnSpc>
                <a:spcPct val="107000"/>
              </a:lnSpc>
            </a:pPr>
            <a:r>
              <a:rPr lang="de-CH"/>
              <a:t>Problem: was wird für wen produziert? </a:t>
            </a:r>
          </a:p>
          <a:p>
            <a:pPr marL="214313" indent="-214313">
              <a:lnSpc>
                <a:spcPct val="107000"/>
              </a:lnSpc>
              <a:buFont typeface="Symbol" panose="05050102010706020507" pitchFamily="18" charset="2"/>
              <a:buChar char="Þ"/>
            </a:pPr>
            <a:r>
              <a:rPr lang="de-CH" sz="1800"/>
              <a:t>Tierfutter (weit über 1/3)</a:t>
            </a:r>
          </a:p>
          <a:p>
            <a:pPr marL="214313" indent="-214313">
              <a:lnSpc>
                <a:spcPct val="107000"/>
              </a:lnSpc>
              <a:buFont typeface="Symbol" panose="05050102010706020507" pitchFamily="18" charset="2"/>
              <a:buChar char="Þ"/>
            </a:pPr>
            <a:r>
              <a:rPr lang="de-CH" sz="1800"/>
              <a:t>Agrotreibstoffe / Ernteverluste / Food </a:t>
            </a:r>
            <a:r>
              <a:rPr lang="de-CH" sz="1800" err="1"/>
              <a:t>Waste</a:t>
            </a:r>
            <a:r>
              <a:rPr lang="de-CH" sz="1800"/>
              <a:t> / industrieller Rohstoff</a:t>
            </a:r>
          </a:p>
          <a:p>
            <a:pPr>
              <a:lnSpc>
                <a:spcPct val="107000"/>
              </a:lnSpc>
            </a:pPr>
            <a:r>
              <a:rPr lang="de-CH"/>
              <a:t>Es blieben immer noch 2900 Kilokalorien pro Person/Tag!</a:t>
            </a:r>
          </a:p>
          <a:p>
            <a:pPr marL="214313" indent="-214313">
              <a:lnSpc>
                <a:spcPct val="107000"/>
              </a:lnSpc>
              <a:buFont typeface="Symbol" panose="05050102010706020507" pitchFamily="18" charset="2"/>
              <a:buChar char="Þ"/>
            </a:pPr>
            <a:r>
              <a:rPr lang="de-CH" sz="1800"/>
              <a:t>produziert wird, was Gewinn bringt. Nicht, was für die Ernährung der Menschen nötig wäre</a:t>
            </a:r>
          </a:p>
          <a:p>
            <a:pPr>
              <a:lnSpc>
                <a:spcPct val="107000"/>
              </a:lnSpc>
            </a:pPr>
            <a:r>
              <a:rPr lang="de-CH" sz="1350">
                <a:latin typeface="Calibri" panose="020F0502020204030204" pitchFamily="34" charset="0"/>
                <a:ea typeface="Calibri" panose="020F0502020204030204" pitchFamily="34" charset="0"/>
                <a:cs typeface="Calibri" panose="020F0502020204030204" pitchFamily="34" charset="0"/>
              </a:rPr>
              <a:t> </a:t>
            </a:r>
            <a:r>
              <a:rPr lang="de-CH" sz="1050">
                <a:latin typeface="Calibri" panose="020F0502020204030204" pitchFamily="34" charset="0"/>
                <a:ea typeface="Calibri" panose="020F0502020204030204" pitchFamily="34" charset="0"/>
                <a:cs typeface="Calibri" panose="020F0502020204030204" pitchFamily="34" charset="0"/>
              </a:rPr>
              <a:t>Siehe: Herren, Hans R. / Haerlin, Benedikt, 2018: Transformation </a:t>
            </a:r>
            <a:r>
              <a:rPr lang="de-CH" sz="1050" err="1">
                <a:latin typeface="Calibri" panose="020F0502020204030204" pitchFamily="34" charset="0"/>
                <a:ea typeface="Calibri" panose="020F0502020204030204" pitchFamily="34" charset="0"/>
                <a:cs typeface="Calibri" panose="020F0502020204030204" pitchFamily="34" charset="0"/>
              </a:rPr>
              <a:t>of</a:t>
            </a:r>
            <a:r>
              <a:rPr lang="de-CH" sz="1050">
                <a:latin typeface="Calibri" panose="020F0502020204030204" pitchFamily="34" charset="0"/>
                <a:ea typeface="Calibri" panose="020F0502020204030204" pitchFamily="34" charset="0"/>
                <a:cs typeface="Calibri" panose="020F0502020204030204" pitchFamily="34" charset="0"/>
              </a:rPr>
              <a:t> </a:t>
            </a:r>
            <a:r>
              <a:rPr lang="de-CH" sz="1050" err="1">
                <a:latin typeface="Calibri" panose="020F0502020204030204" pitchFamily="34" charset="0"/>
                <a:ea typeface="Calibri" panose="020F0502020204030204" pitchFamily="34" charset="0"/>
                <a:cs typeface="Calibri" panose="020F0502020204030204" pitchFamily="34" charset="0"/>
              </a:rPr>
              <a:t>our</a:t>
            </a:r>
            <a:r>
              <a:rPr lang="de-CH" sz="1050">
                <a:latin typeface="Calibri" panose="020F0502020204030204" pitchFamily="34" charset="0"/>
                <a:ea typeface="Calibri" panose="020F0502020204030204" pitchFamily="34" charset="0"/>
                <a:cs typeface="Calibri" panose="020F0502020204030204" pitchFamily="34" charset="0"/>
              </a:rPr>
              <a:t> </a:t>
            </a:r>
            <a:r>
              <a:rPr lang="de-CH" sz="1050" err="1">
                <a:latin typeface="Calibri" panose="020F0502020204030204" pitchFamily="34" charset="0"/>
                <a:ea typeface="Calibri" panose="020F0502020204030204" pitchFamily="34" charset="0"/>
                <a:cs typeface="Calibri" panose="020F0502020204030204" pitchFamily="34" charset="0"/>
              </a:rPr>
              <a:t>food</a:t>
            </a:r>
            <a:r>
              <a:rPr lang="de-CH" sz="1050">
                <a:latin typeface="Calibri" panose="020F0502020204030204" pitchFamily="34" charset="0"/>
                <a:ea typeface="Calibri" panose="020F0502020204030204" pitchFamily="34" charset="0"/>
                <a:cs typeface="Calibri" panose="020F0502020204030204" pitchFamily="34" charset="0"/>
              </a:rPr>
              <a:t> </a:t>
            </a:r>
            <a:r>
              <a:rPr lang="de-CH" sz="1050" err="1">
                <a:latin typeface="Calibri" panose="020F0502020204030204" pitchFamily="34" charset="0"/>
                <a:ea typeface="Calibri" panose="020F0502020204030204" pitchFamily="34" charset="0"/>
                <a:cs typeface="Calibri" panose="020F0502020204030204" pitchFamily="34" charset="0"/>
              </a:rPr>
              <a:t>systems</a:t>
            </a:r>
            <a:r>
              <a:rPr lang="de-CH" sz="1050">
                <a:latin typeface="Calibri" panose="020F0502020204030204" pitchFamily="34" charset="0"/>
                <a:ea typeface="Calibri" panose="020F0502020204030204" pitchFamily="34" charset="0"/>
                <a:cs typeface="Calibri" panose="020F0502020204030204" pitchFamily="34" charset="0"/>
              </a:rPr>
              <a:t>, S. 32 (online verfügbar)</a:t>
            </a:r>
          </a:p>
          <a:p>
            <a:pPr marL="4763" indent="0">
              <a:lnSpc>
                <a:spcPct val="107000"/>
              </a:lnSpc>
              <a:buNone/>
            </a:pPr>
            <a:endParaRPr lang="de-CH" sz="135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3895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313472" y="494731"/>
            <a:ext cx="8336419" cy="456839"/>
          </a:xfrm>
        </p:spPr>
        <p:txBody>
          <a:bodyPr>
            <a:normAutofit fontScale="90000"/>
          </a:bodyPr>
          <a:lstStyle/>
          <a:p>
            <a:br>
              <a:rPr lang="de-CH"/>
            </a:br>
            <a:r>
              <a:rPr lang="de-CH" sz="3100">
                <a:latin typeface="Fira Sans Medium" panose="020B0603050000020004" pitchFamily="34" charset="0"/>
              </a:rPr>
              <a:t>Auswirkungen des Hungers</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313472" y="1397357"/>
            <a:ext cx="8511793" cy="2756306"/>
          </a:xfrm>
        </p:spPr>
        <p:txBody>
          <a:bodyPr/>
          <a:lstStyle/>
          <a:p>
            <a:pPr marL="214313" indent="-214313">
              <a:buFont typeface="Wingdings" panose="05000000000000000000" pitchFamily="2" charset="2"/>
              <a:buChar char="Ø"/>
            </a:pPr>
            <a:r>
              <a:rPr lang="de-CH"/>
              <a:t>fast ein Drittel der Weltbevölkerung, also 2,37 Milliarden war 2020 unterernährt</a:t>
            </a:r>
          </a:p>
          <a:p>
            <a:pPr marL="214313" indent="-214313">
              <a:buFont typeface="Wingdings" panose="05000000000000000000" pitchFamily="2" charset="2"/>
              <a:buChar char="Ø"/>
            </a:pPr>
            <a:r>
              <a:rPr lang="de-CH"/>
              <a:t>chronisch zu wenig Nahrung (Kaloriendefizit), </a:t>
            </a:r>
          </a:p>
          <a:p>
            <a:pPr marL="214313" indent="-214313">
              <a:buFont typeface="Wingdings" panose="05000000000000000000" pitchFamily="2" charset="2"/>
              <a:buChar char="Ø"/>
            </a:pPr>
            <a:r>
              <a:rPr lang="de-CH"/>
              <a:t>Nahrung von schlechter Qualität (zu wenig Proteine, Vitamine, Mineralstoffe)</a:t>
            </a:r>
          </a:p>
          <a:p>
            <a:pPr marL="214313" indent="-214313">
              <a:buFont typeface="Wingdings" panose="05000000000000000000" pitchFamily="2" charset="2"/>
              <a:buChar char="Ø"/>
            </a:pPr>
            <a:r>
              <a:rPr lang="de-CH"/>
              <a:t>Auswirkungen auf die Gesundheit, Entwicklungschancen und die Zukunft ganzer Gesellschaften verheerend </a:t>
            </a:r>
          </a:p>
          <a:p>
            <a:pPr>
              <a:lnSpc>
                <a:spcPct val="107000"/>
              </a:lnSpc>
            </a:pPr>
            <a:r>
              <a:rPr lang="de-CH" sz="1200">
                <a:latin typeface="Calibri" panose="020F0502020204030204" pitchFamily="34" charset="0"/>
                <a:ea typeface="Calibri" panose="020F0502020204030204" pitchFamily="34" charset="0"/>
                <a:cs typeface="Calibri" panose="020F0502020204030204" pitchFamily="34" charset="0"/>
              </a:rPr>
              <a:t>(</a:t>
            </a:r>
            <a:r>
              <a:rPr lang="de-CH" sz="1200" err="1">
                <a:latin typeface="Calibri" panose="020F0502020204030204" pitchFamily="34" charset="0"/>
                <a:ea typeface="Calibri" panose="020F0502020204030204" pitchFamily="34" charset="0"/>
                <a:cs typeface="Calibri" panose="020F0502020204030204" pitchFamily="34" charset="0"/>
              </a:rPr>
              <a:t>Ref</a:t>
            </a:r>
            <a:r>
              <a:rPr lang="de-CH" sz="1200">
                <a:latin typeface="Calibri" panose="020F0502020204030204" pitchFamily="34" charset="0"/>
                <a:ea typeface="Calibri" panose="020F0502020204030204" pitchFamily="34" charset="0"/>
                <a:cs typeface="Calibri" panose="020F0502020204030204" pitchFamily="34" charset="0"/>
              </a:rPr>
              <a:t>: </a:t>
            </a:r>
            <a:r>
              <a:rPr lang="en-US" sz="1200">
                <a:latin typeface="Calibri" panose="020F0502020204030204" pitchFamily="34" charset="0"/>
                <a:ea typeface="Calibri" panose="020F0502020204030204" pitchFamily="34" charset="0"/>
                <a:cs typeface="Calibri" panose="020F0502020204030204" pitchFamily="34" charset="0"/>
              </a:rPr>
              <a:t>The State of Food Security and Nutrition in the World 2021. Online auf: FAO, Food and Agriculture Organization of the united Nations) </a:t>
            </a:r>
            <a:endParaRPr lang="de-CH"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4695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2DC5EA-E3B8-D243-A5D8-255C7399942F}"/>
              </a:ext>
            </a:extLst>
          </p:cNvPr>
          <p:cNvSpPr>
            <a:spLocks noGrp="1"/>
          </p:cNvSpPr>
          <p:nvPr>
            <p:ph type="title"/>
          </p:nvPr>
        </p:nvSpPr>
        <p:spPr/>
        <p:txBody>
          <a:bodyPr/>
          <a:lstStyle/>
          <a:p>
            <a:r>
              <a:rPr lang="de-DE">
                <a:solidFill>
                  <a:srgbClr val="E00032"/>
                </a:solidFill>
              </a:rPr>
              <a:t>Unterernährung</a:t>
            </a:r>
          </a:p>
        </p:txBody>
      </p:sp>
      <p:sp>
        <p:nvSpPr>
          <p:cNvPr id="6" name="Inhaltsplatzhalter 4">
            <a:extLst>
              <a:ext uri="{FF2B5EF4-FFF2-40B4-BE49-F238E27FC236}">
                <a16:creationId xmlns:a16="http://schemas.microsoft.com/office/drawing/2014/main" id="{6D02D338-2E73-D54A-B20B-9C6A2FCD8343}"/>
              </a:ext>
            </a:extLst>
          </p:cNvPr>
          <p:cNvSpPr txBox="1">
            <a:spLocks/>
          </p:cNvSpPr>
          <p:nvPr/>
        </p:nvSpPr>
        <p:spPr bwMode="auto">
          <a:xfrm>
            <a:off x="270231" y="1239391"/>
            <a:ext cx="8603538" cy="403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mn-lt"/>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mn-lt"/>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mn-lt"/>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mn-lt"/>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13995" indent="-213995">
              <a:buFont typeface="Wingdings" panose="05000000000000000000" pitchFamily="2" charset="2"/>
              <a:buChar char="Ø"/>
            </a:pPr>
            <a:r>
              <a:rPr lang="de-DE">
                <a:latin typeface="Fira Sans Light" panose="020B0403050000020004"/>
              </a:rPr>
              <a:t>Mangel an Nahrung und Energie – quantitative Mangelernährung</a:t>
            </a:r>
          </a:p>
          <a:p>
            <a:pPr marL="213995" indent="-213995">
              <a:buFont typeface="Wingdings" panose="05000000000000000000" pitchFamily="2" charset="2"/>
              <a:buChar char="Ø"/>
            </a:pPr>
            <a:r>
              <a:rPr lang="de-DE">
                <a:latin typeface="Fira Sans Light" panose="020B0403050000020004"/>
              </a:rPr>
              <a:t>Mensch nimmt aufgrund Mangel an Nahrung nicht genügend Energie auf, um sein Körpergewicht zu halten. </a:t>
            </a:r>
          </a:p>
          <a:p>
            <a:pPr marL="213995" indent="-213995">
              <a:buFont typeface="Wingdings" panose="05000000000000000000" pitchFamily="2" charset="2"/>
              <a:buChar char="Ø"/>
            </a:pPr>
            <a:r>
              <a:rPr lang="de-DE">
                <a:latin typeface="Fira Sans Light" panose="020B0403050000020004"/>
              </a:rPr>
              <a:t>Bedarf für ein normales, gesundes Leben = 2.300 Kilokalorien/Tag. Nimmt eine Person weniger als 1.400 Kilokalorien zu sich, spricht man von extremer Unterernährung (</a:t>
            </a:r>
            <a:r>
              <a:rPr lang="de-DE" err="1">
                <a:latin typeface="Fira Sans Light" panose="020B0403050000020004"/>
              </a:rPr>
              <a:t>Def</a:t>
            </a:r>
            <a:r>
              <a:rPr lang="de-DE">
                <a:latin typeface="Fira Sans Light" panose="020B0403050000020004"/>
              </a:rPr>
              <a:t>. WHO).</a:t>
            </a:r>
            <a:endParaRPr lang="de-DE"/>
          </a:p>
          <a:p>
            <a:pPr marL="213995" indent="-213995">
              <a:buFont typeface="Wingdings" panose="05000000000000000000" pitchFamily="2" charset="2"/>
              <a:buChar char="Ø"/>
            </a:pPr>
            <a:r>
              <a:rPr lang="de-DE">
                <a:latin typeface="Fira Sans Light" panose="020B0403050000020004"/>
              </a:rPr>
              <a:t>Folgen: verringerte Leistungsfähigkeit, geistige u. körperliche Entwicklungsverzögerungen,  Konzentrationsverlust, Schwächung Immunsystem, tödlicher Verlauf harmloser Krankheiten</a:t>
            </a:r>
          </a:p>
        </p:txBody>
      </p:sp>
    </p:spTree>
    <p:extLst>
      <p:ext uri="{BB962C8B-B14F-4D97-AF65-F5344CB8AC3E}">
        <p14:creationId xmlns:p14="http://schemas.microsoft.com/office/powerpoint/2010/main" val="27950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FC69D1B-1A1B-6411-E8E6-86AAEF5A44D2}"/>
              </a:ext>
            </a:extLst>
          </p:cNvPr>
          <p:cNvSpPr>
            <a:spLocks noGrp="1"/>
          </p:cNvSpPr>
          <p:nvPr>
            <p:ph idx="1"/>
          </p:nvPr>
        </p:nvSpPr>
        <p:spPr/>
        <p:txBody>
          <a:bodyPr/>
          <a:lstStyle/>
          <a:p>
            <a:pPr marL="4445" indent="0">
              <a:buNone/>
            </a:pPr>
            <a:r>
              <a:rPr lang="de-CH" sz="2000" b="1">
                <a:ea typeface="Calibri"/>
                <a:cs typeface="Times New Roman"/>
              </a:rPr>
              <a:t>HEKS/Fastenaktion fordern:</a:t>
            </a:r>
            <a:endParaRPr lang="de-CH" sz="2000" b="1">
              <a:latin typeface="Fira Sans Light" panose="020B0403050000020004" pitchFamily="34" charset="0"/>
              <a:ea typeface="Calibri"/>
              <a:cs typeface="Times New Roman" panose="02020603050405020304" pitchFamily="18" charset="0"/>
            </a:endParaRPr>
          </a:p>
          <a:p>
            <a:pPr marL="290195" indent="-285750"/>
            <a:r>
              <a:rPr lang="de-CH" sz="1800">
                <a:ea typeface="Calibri"/>
                <a:cs typeface="Times New Roman"/>
              </a:rPr>
              <a:t>Die Sicherung des Rechts auf Nahrung für die Menschen im globalen Süden</a:t>
            </a:r>
          </a:p>
          <a:p>
            <a:pPr marL="290195" indent="-285750"/>
            <a:r>
              <a:rPr lang="de-CH" sz="1800">
                <a:ea typeface="Calibri"/>
                <a:cs typeface="Times New Roman"/>
              </a:rPr>
              <a:t>Ein Leben in Würde ohne Hunger und Mangelernährung</a:t>
            </a:r>
          </a:p>
          <a:p>
            <a:pPr marL="290195" indent="-285750"/>
            <a:r>
              <a:rPr lang="de-CH" sz="1800">
                <a:ea typeface="Calibri"/>
                <a:cs typeface="Times New Roman"/>
              </a:rPr>
              <a:t>gesunde Nahrung für alle Menschen</a:t>
            </a:r>
          </a:p>
          <a:p>
            <a:pPr marL="290195" indent="-285750"/>
            <a:r>
              <a:rPr lang="de-CH" sz="1800">
                <a:ea typeface="Calibri"/>
                <a:cs typeface="Times New Roman"/>
              </a:rPr>
              <a:t>die Stärkung lokaler Ernährungssysteme</a:t>
            </a:r>
          </a:p>
          <a:p>
            <a:pPr marL="290195" indent="-285750"/>
            <a:r>
              <a:rPr lang="de-CH" sz="1800">
                <a:ea typeface="Calibri"/>
                <a:cs typeface="Times New Roman"/>
              </a:rPr>
              <a:t>die Sicherung der Zukunft für nachfolgende Generationen</a:t>
            </a:r>
          </a:p>
        </p:txBody>
      </p:sp>
      <p:sp>
        <p:nvSpPr>
          <p:cNvPr id="4" name="Titel 3">
            <a:extLst>
              <a:ext uri="{FF2B5EF4-FFF2-40B4-BE49-F238E27FC236}">
                <a16:creationId xmlns:a16="http://schemas.microsoft.com/office/drawing/2014/main" id="{0BD55831-39E6-5F71-DB07-BC534BC26550}"/>
              </a:ext>
            </a:extLst>
          </p:cNvPr>
          <p:cNvSpPr>
            <a:spLocks noGrp="1"/>
          </p:cNvSpPr>
          <p:nvPr>
            <p:ph type="title"/>
          </p:nvPr>
        </p:nvSpPr>
        <p:spPr/>
        <p:txBody>
          <a:bodyPr/>
          <a:lstStyle/>
          <a:p>
            <a:r>
              <a:rPr lang="de-CH">
                <a:latin typeface="Fira Sans Medium"/>
              </a:rPr>
              <a:t>Hunger frisst Zukunft.</a:t>
            </a:r>
          </a:p>
        </p:txBody>
      </p:sp>
      <p:pic>
        <p:nvPicPr>
          <p:cNvPr id="6" name="Bildplatzhalter 5" descr="Ein Bild, das Kleidung, Person, Menschliches Gesicht, Mädchen enthält.">
            <a:extLst>
              <a:ext uri="{FF2B5EF4-FFF2-40B4-BE49-F238E27FC236}">
                <a16:creationId xmlns:a16="http://schemas.microsoft.com/office/drawing/2014/main" id="{254728B6-A17A-2626-53A3-B4FCADE301AB}"/>
              </a:ext>
            </a:extLst>
          </p:cNvPr>
          <p:cNvPicPr>
            <a:picLocks noGrp="1" noChangeAspect="1"/>
          </p:cNvPicPr>
          <p:nvPr>
            <p:ph type="pic" sz="quarter" idx="12"/>
          </p:nvPr>
        </p:nvPicPr>
        <p:blipFill>
          <a:blip r:embed="rId3"/>
          <a:srcRect l="21297" r="21297"/>
          <a:stretch>
            <a:fillRect/>
          </a:stretch>
        </p:blipFill>
        <p:spPr>
          <a:xfrm>
            <a:off x="5647765" y="977588"/>
            <a:ext cx="3168169" cy="3681726"/>
          </a:xfrm>
        </p:spPr>
      </p:pic>
    </p:spTree>
    <p:extLst>
      <p:ext uri="{BB962C8B-B14F-4D97-AF65-F5344CB8AC3E}">
        <p14:creationId xmlns:p14="http://schemas.microsoft.com/office/powerpoint/2010/main" val="297128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2DC5EA-E3B8-D243-A5D8-255C7399942F}"/>
              </a:ext>
            </a:extLst>
          </p:cNvPr>
          <p:cNvSpPr>
            <a:spLocks noGrp="1"/>
          </p:cNvSpPr>
          <p:nvPr>
            <p:ph type="title"/>
          </p:nvPr>
        </p:nvSpPr>
        <p:spPr/>
        <p:txBody>
          <a:bodyPr/>
          <a:lstStyle/>
          <a:p>
            <a:r>
              <a:rPr lang="de-DE">
                <a:solidFill>
                  <a:srgbClr val="E00032"/>
                </a:solidFill>
              </a:rPr>
              <a:t>Kampagnen-Plakat</a:t>
            </a:r>
          </a:p>
        </p:txBody>
      </p:sp>
      <p:pic>
        <p:nvPicPr>
          <p:cNvPr id="1026" name="Picture 2">
            <a:extLst>
              <a:ext uri="{FF2B5EF4-FFF2-40B4-BE49-F238E27FC236}">
                <a16:creationId xmlns:a16="http://schemas.microsoft.com/office/drawing/2014/main" id="{81DBC2CC-554D-E540-4274-A3BE3F785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24" y="1161893"/>
            <a:ext cx="2772346" cy="340242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9A47665C-8EF3-658B-B79B-85DF38E89B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975"/>
          <a:stretch/>
        </p:blipFill>
        <p:spPr bwMode="auto">
          <a:xfrm>
            <a:off x="3210229" y="1161893"/>
            <a:ext cx="2799052" cy="34024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E16A45D-40CA-3991-96A4-DB1BC13BEB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6408" y="1161893"/>
            <a:ext cx="2810697" cy="340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81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a:themeElements>
    <a:clrScheme name="FA_Folie">
      <a:dk1>
        <a:srgbClr val="000000"/>
      </a:dk1>
      <a:lt1>
        <a:srgbClr val="FFFFFF"/>
      </a:lt1>
      <a:dk2>
        <a:srgbClr val="000000"/>
      </a:dk2>
      <a:lt2>
        <a:srgbClr val="808080"/>
      </a:lt2>
      <a:accent1>
        <a:srgbClr val="DF0032"/>
      </a:accent1>
      <a:accent2>
        <a:srgbClr val="737679"/>
      </a:accent2>
      <a:accent3>
        <a:srgbClr val="E95A29"/>
      </a:accent3>
      <a:accent4>
        <a:srgbClr val="000000"/>
      </a:accent4>
      <a:accent5>
        <a:srgbClr val="001CAF"/>
      </a:accent5>
      <a:accent6>
        <a:srgbClr val="357DB6"/>
      </a:accent6>
      <a:hlink>
        <a:srgbClr val="000000"/>
      </a:hlink>
      <a:folHlink>
        <a:srgbClr val="DF00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5F66D5F76960F45837B3660FAB4B6CE" ma:contentTypeVersion="16" ma:contentTypeDescription="Ein neues Dokument erstellen." ma:contentTypeScope="" ma:versionID="ae4f630cf5328be1bec53b4cabb9dada">
  <xsd:schema xmlns:xsd="http://www.w3.org/2001/XMLSchema" xmlns:xs="http://www.w3.org/2001/XMLSchema" xmlns:p="http://schemas.microsoft.com/office/2006/metadata/properties" xmlns:ns2="3a5871b8-9b05-46ab-9e31-c771cd947d17" xmlns:ns3="1d1e066d-3749-4682-b797-a82dc517543f" targetNamespace="http://schemas.microsoft.com/office/2006/metadata/properties" ma:root="true" ma:fieldsID="52d3e23b60d16e895446b6785e969a4e" ns2:_="" ns3:_="">
    <xsd:import namespace="3a5871b8-9b05-46ab-9e31-c771cd947d17"/>
    <xsd:import namespace="1d1e066d-3749-4682-b797-a82dc51754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Remarqu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5871b8-9b05-46ab-9e31-c771cd947d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7efc9518-b6b5-43da-9d1b-ced96563385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Remarques" ma:index="21" nillable="true" ma:displayName="Remarques" ma:format="Dropdown" ma:internalName="Remarques">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e066d-3749-4682-b797-a82dc517543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c96d0da-1c34-48b8-8292-0bea16897fb7}" ma:internalName="TaxCatchAll" ma:showField="CatchAllData" ma:web="1d1e066d-3749-4682-b797-a82dc517543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d1e066d-3749-4682-b797-a82dc517543f" xsi:nil="true"/>
    <lcf76f155ced4ddcb4097134ff3c332f xmlns="3a5871b8-9b05-46ab-9e31-c771cd947d17">
      <Terms xmlns="http://schemas.microsoft.com/office/infopath/2007/PartnerControls"/>
    </lcf76f155ced4ddcb4097134ff3c332f>
    <Remarques xmlns="3a5871b8-9b05-46ab-9e31-c771cd947d17" xsi:nil="true"/>
    <SharedWithUsers xmlns="1d1e066d-3749-4682-b797-a82dc517543f">
      <UserInfo>
        <DisplayName>Andrea Gisler</DisplayName>
        <AccountId>21</AccountId>
        <AccountType/>
      </UserInfo>
      <UserInfo>
        <DisplayName>Daria Lepori</DisplayName>
        <AccountId>15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1B3B2D-25FF-436F-922A-5C1B9CFD6C07}">
  <ds:schemaRefs>
    <ds:schemaRef ds:uri="1d1e066d-3749-4682-b797-a82dc517543f"/>
    <ds:schemaRef ds:uri="3a5871b8-9b05-46ab-9e31-c771cd947d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B24D4E9-DCEE-4F52-A60D-A9611CC4704D}">
  <ds:schemaRefs>
    <ds:schemaRef ds:uri="1d1e066d-3749-4682-b797-a82dc517543f"/>
    <ds:schemaRef ds:uri="3a5871b8-9b05-46ab-9e31-c771cd947d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84499B3-DBF7-4879-BDE3-668812741F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1639</Words>
  <Application>Microsoft Office PowerPoint</Application>
  <PresentationFormat>Bildschirmpräsentation (16:9)</PresentationFormat>
  <Paragraphs>223</Paragraphs>
  <Slides>31</Slides>
  <Notes>23</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31</vt:i4>
      </vt:variant>
    </vt:vector>
  </HeadingPairs>
  <TitlesOfParts>
    <vt:vector size="42" baseType="lpstr">
      <vt:lpstr>Arial</vt:lpstr>
      <vt:lpstr>Calibri</vt:lpstr>
      <vt:lpstr>Fira Sans</vt:lpstr>
      <vt:lpstr>Fira Sans Book</vt:lpstr>
      <vt:lpstr>Fira Sans Light</vt:lpstr>
      <vt:lpstr>Fira Sans Medium</vt:lpstr>
      <vt:lpstr>FiraSans-Light</vt:lpstr>
      <vt:lpstr>Symbol</vt:lpstr>
      <vt:lpstr>Times New Roman</vt:lpstr>
      <vt:lpstr>Wingdings</vt:lpstr>
      <vt:lpstr>Office</vt:lpstr>
      <vt:lpstr>Hunger frisst Zukunft. materialien.sehen-und-handeln.ch</vt:lpstr>
      <vt:lpstr>Zentrale Aussage Kampagne 2025</vt:lpstr>
      <vt:lpstr>Zahlen und Fakten</vt:lpstr>
      <vt:lpstr>Hunger ist menschengemacht</vt:lpstr>
      <vt:lpstr>   Hunger (k)ein Produktionsproblem</vt:lpstr>
      <vt:lpstr> Auswirkungen des Hungers</vt:lpstr>
      <vt:lpstr>Unterernährung</vt:lpstr>
      <vt:lpstr>Hunger frisst Zukunft.</vt:lpstr>
      <vt:lpstr>Kampagnen-Plakat</vt:lpstr>
      <vt:lpstr>Weshalb dieses Visual?</vt:lpstr>
      <vt:lpstr>Workshops</vt:lpstr>
      <vt:lpstr>Filmausschnitte</vt:lpstr>
      <vt:lpstr>Lernen </vt:lpstr>
      <vt:lpstr>Lernen Zyklus 1 </vt:lpstr>
      <vt:lpstr>Lernen Zyklus  2</vt:lpstr>
      <vt:lpstr>Lernen Zyklus 3 und 4</vt:lpstr>
      <vt:lpstr>Lernen Zyklus 3 und 4</vt:lpstr>
      <vt:lpstr>Escape-Game und Klimadinner</vt:lpstr>
      <vt:lpstr>Feiern</vt:lpstr>
      <vt:lpstr>Feiern</vt:lpstr>
      <vt:lpstr>Entwurf zum Hungertuch 2025/26</vt:lpstr>
      <vt:lpstr>Meditationsheft</vt:lpstr>
      <vt:lpstr>Gäste der Ökumenischen Kampagne</vt:lpstr>
      <vt:lpstr>Fastengruppen</vt:lpstr>
      <vt:lpstr>Neuer Fastenkoordinator</vt:lpstr>
      <vt:lpstr>Treffen für Fastenleitende</vt:lpstr>
      <vt:lpstr>Fastenkalender</vt:lpstr>
      <vt:lpstr>Webseite Kampagne</vt:lpstr>
      <vt:lpstr>Aktionen</vt:lpstr>
      <vt:lpstr>Aktionen</vt:lpstr>
      <vt:lpstr>Impulsveranstaltungen</vt:lpstr>
    </vt:vector>
  </TitlesOfParts>
  <Company>뿿쾐뿿컰뿿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Pixelbox</dc:creator>
  <cp:lastModifiedBy>Ilena Zimmer</cp:lastModifiedBy>
  <cp:revision>6</cp:revision>
  <cp:lastPrinted>2021-11-10T14:50:08Z</cp:lastPrinted>
  <dcterms:created xsi:type="dcterms:W3CDTF">2009-06-22T13:48:03Z</dcterms:created>
  <dcterms:modified xsi:type="dcterms:W3CDTF">2025-02-20T07:42:55Z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0x010100C5F66D5F76960F45837B3660FAB4B6CE</vt:lpwstr>
  </property>
  <property fmtid="{D5CDD505-2E9C-101B-9397-08002B2CF9AE}" pid="3" name="MediaServiceImageTags">
    <vt:lpwstr/>
  </property>
</Properties>
</file>