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3.xml" ContentType="application/vnd.openxmlformats-officedocument.presentationml.slideLayout+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6" r:id="rId2"/>
    <p:sldId id="265" r:id="rId3"/>
    <p:sldId id="264" r:id="rId4"/>
    <p:sldId id="257" r:id="rId5"/>
    <p:sldId id="258" r:id="rId6"/>
    <p:sldId id="259" r:id="rId7"/>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17"/>
    <p:restoredTop sz="76613"/>
  </p:normalViewPr>
  <p:slideViewPr>
    <p:cSldViewPr snapToGrid="0">
      <p:cViewPr>
        <p:scale>
          <a:sx n="50" d="100"/>
          <a:sy n="50" d="100"/>
        </p:scale>
        <p:origin x="1720" y="17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customXml" Target="../customXml/item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 Id="rId14"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91D7082-1504-2E42-BF1D-C84BE69EA222}" type="datetimeFigureOut">
              <a:rPr lang="de-DE" smtClean="0"/>
              <a:t>01.11.23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DED14B-D0B1-BF49-82A9-A69FA439CE59}" type="slidenum">
              <a:rPr lang="de-DE" smtClean="0"/>
              <a:t>‹Nr.›</a:t>
            </a:fld>
            <a:endParaRPr lang="de-DE"/>
          </a:p>
        </p:txBody>
      </p:sp>
    </p:spTree>
    <p:extLst>
      <p:ext uri="{BB962C8B-B14F-4D97-AF65-F5344CB8AC3E}">
        <p14:creationId xmlns:p14="http://schemas.microsoft.com/office/powerpoint/2010/main" val="36085052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00" dirty="0">
                <a:effectLst/>
                <a:latin typeface="Calibri" panose="020F0502020204030204" pitchFamily="34" charset="0"/>
                <a:ea typeface="Calibri" panose="020F0502020204030204" pitchFamily="34" charset="0"/>
                <a:cs typeface="Arial" panose="020B0604020202020204" pitchFamily="34" charset="0"/>
              </a:rPr>
              <a:t>Der Senegal ist das westlichste Land auf dem afrikanischen Kontinent. Im Westen liegt der Atlantische Ozean, im Norden grenzt es an Mauretanien, im Osten an Mali, im Süden an Guinea und Guinea-Bissau. Auch Gambia ist ein Nachbarland, welches sich sozusagen in den Senegal hineinschlängelt.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200" kern="100" dirty="0">
                <a:effectLst/>
                <a:latin typeface="Calibri" panose="020F0502020204030204" pitchFamily="34" charset="0"/>
                <a:ea typeface="Calibri" panose="020F0502020204030204" pitchFamily="34" charset="0"/>
                <a:cs typeface="Arial" panose="020B0604020202020204" pitchFamily="34" charset="0"/>
              </a:rPr>
              <a:t>Alle Fotos: </a:t>
            </a:r>
            <a:r>
              <a:rPr lang="de-CH" b="0" i="0" u="none" strike="noStrike" dirty="0" err="1">
                <a:solidFill>
                  <a:srgbClr val="000000"/>
                </a:solidFill>
                <a:effectLst/>
                <a:latin typeface="Calibri" panose="020F0502020204030204" pitchFamily="34" charset="0"/>
              </a:rPr>
              <a:t>AgriBio</a:t>
            </a:r>
            <a:r>
              <a:rPr lang="de-CH" b="0" i="0" u="none" strike="noStrike" dirty="0">
                <a:solidFill>
                  <a:srgbClr val="000000"/>
                </a:solidFill>
                <a:effectLst/>
                <a:latin typeface="Calibri" panose="020F0502020204030204" pitchFamily="34" charset="0"/>
              </a:rPr>
              <a:t>, Partnerorganisation von Fastenaktion im Senegal.</a:t>
            </a:r>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1</a:t>
            </a:fld>
            <a:endParaRPr lang="de-DE"/>
          </a:p>
        </p:txBody>
      </p:sp>
    </p:spTree>
    <p:extLst>
      <p:ext uri="{BB962C8B-B14F-4D97-AF65-F5344CB8AC3E}">
        <p14:creationId xmlns:p14="http://schemas.microsoft.com/office/powerpoint/2010/main" val="39845241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2</a:t>
            </a:fld>
            <a:endParaRPr lang="de-DE"/>
          </a:p>
        </p:txBody>
      </p:sp>
    </p:spTree>
    <p:extLst>
      <p:ext uri="{BB962C8B-B14F-4D97-AF65-F5344CB8AC3E}">
        <p14:creationId xmlns:p14="http://schemas.microsoft.com/office/powerpoint/2010/main" val="1398854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Kinder, die wir kennengelernt haben, leben an der Küste. Der Strand ist ihr Spielplatz.</a:t>
            </a:r>
          </a:p>
        </p:txBody>
      </p:sp>
      <p:sp>
        <p:nvSpPr>
          <p:cNvPr id="4" name="Foliennummernplatzhalter 3"/>
          <p:cNvSpPr>
            <a:spLocks noGrp="1"/>
          </p:cNvSpPr>
          <p:nvPr>
            <p:ph type="sldNum" sz="quarter" idx="5"/>
          </p:nvPr>
        </p:nvSpPr>
        <p:spPr/>
        <p:txBody>
          <a:bodyPr/>
          <a:lstStyle/>
          <a:p>
            <a:fld id="{0CDED14B-D0B1-BF49-82A9-A69FA439CE59}" type="slidenum">
              <a:rPr lang="de-DE" smtClean="0"/>
              <a:t>3</a:t>
            </a:fld>
            <a:endParaRPr lang="de-DE"/>
          </a:p>
        </p:txBody>
      </p:sp>
    </p:spTree>
    <p:extLst>
      <p:ext uri="{BB962C8B-B14F-4D97-AF65-F5344CB8AC3E}">
        <p14:creationId xmlns:p14="http://schemas.microsoft.com/office/powerpoint/2010/main" val="2896432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100" dirty="0">
                <a:effectLst/>
                <a:latin typeface="Calibri" panose="020F0502020204030204" pitchFamily="34" charset="0"/>
                <a:ea typeface="Calibri" panose="020F0502020204030204" pitchFamily="34" charset="0"/>
                <a:cs typeface="Arial" panose="020B0604020202020204" pitchFamily="34" charset="0"/>
              </a:rPr>
              <a:t>Die offizielle Landessprache ist Französisch</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 Die Mehrheit der </a:t>
            </a:r>
            <a:r>
              <a:rPr lang="de-CH" sz="1800" kern="100" dirty="0" err="1">
                <a:solidFill>
                  <a:srgbClr val="202124"/>
                </a:solidFill>
                <a:effectLst/>
                <a:latin typeface="Calibri" panose="020F0502020204030204" pitchFamily="34" charset="0"/>
                <a:ea typeface="Calibri" panose="020F0502020204030204" pitchFamily="34" charset="0"/>
                <a:cs typeface="Arial" panose="020B0604020202020204" pitchFamily="34" charset="0"/>
              </a:rPr>
              <a:t>Einwohner:innen</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 Senegals spricht zudem Wolof. Andere Nationalsprachen sind </a:t>
            </a:r>
            <a:r>
              <a:rPr lang="de-CH" sz="1800" kern="100" dirty="0" err="1">
                <a:solidFill>
                  <a:srgbClr val="202124"/>
                </a:solidFill>
                <a:effectLst/>
                <a:latin typeface="Calibri" panose="020F0502020204030204" pitchFamily="34" charset="0"/>
                <a:ea typeface="Calibri" panose="020F0502020204030204" pitchFamily="34" charset="0"/>
                <a:cs typeface="Arial" panose="020B0604020202020204" pitchFamily="34" charset="0"/>
              </a:rPr>
              <a:t>Serer</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 </a:t>
            </a:r>
            <a:r>
              <a:rPr lang="de-CH" sz="1800" kern="100" dirty="0" err="1">
                <a:solidFill>
                  <a:srgbClr val="202124"/>
                </a:solidFill>
                <a:effectLst/>
                <a:latin typeface="Calibri" panose="020F0502020204030204" pitchFamily="34" charset="0"/>
                <a:ea typeface="Calibri" panose="020F0502020204030204" pitchFamily="34" charset="0"/>
                <a:cs typeface="Arial" panose="020B0604020202020204" pitchFamily="34" charset="0"/>
              </a:rPr>
              <a:t>Diola</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 </a:t>
            </a:r>
            <a:r>
              <a:rPr lang="de-CH" sz="1800" kern="100" dirty="0" err="1">
                <a:solidFill>
                  <a:srgbClr val="202124"/>
                </a:solidFill>
                <a:effectLst/>
                <a:latin typeface="Calibri" panose="020F0502020204030204" pitchFamily="34" charset="0"/>
                <a:ea typeface="Calibri" panose="020F0502020204030204" pitchFamily="34" charset="0"/>
                <a:cs typeface="Arial" panose="020B0604020202020204" pitchFamily="34" charset="0"/>
              </a:rPr>
              <a:t>Malinke</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 </a:t>
            </a:r>
            <a:r>
              <a:rPr lang="de-CH" sz="1800" kern="100" dirty="0" err="1">
                <a:solidFill>
                  <a:srgbClr val="202124"/>
                </a:solidFill>
                <a:effectLst/>
                <a:latin typeface="Calibri" panose="020F0502020204030204" pitchFamily="34" charset="0"/>
                <a:ea typeface="Calibri" panose="020F0502020204030204" pitchFamily="34" charset="0"/>
                <a:cs typeface="Arial" panose="020B0604020202020204" pitchFamily="34" charset="0"/>
              </a:rPr>
              <a:t>Pulaar</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 und </a:t>
            </a:r>
            <a:r>
              <a:rPr lang="de-CH" sz="1800" kern="100" dirty="0" err="1">
                <a:solidFill>
                  <a:srgbClr val="202124"/>
                </a:solidFill>
                <a:effectLst/>
                <a:latin typeface="Calibri" panose="020F0502020204030204" pitchFamily="34" charset="0"/>
                <a:ea typeface="Calibri" panose="020F0502020204030204" pitchFamily="34" charset="0"/>
                <a:cs typeface="Arial" panose="020B0604020202020204" pitchFamily="34" charset="0"/>
              </a:rPr>
              <a:t>Soninké</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a:t>
            </a:r>
            <a:endParaRPr lang="de-CH"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Die meisten Menschen im Senegal sind muslimisch. Ein kleiner Teil ist christlich und die absolute Minderheit bekennt sich zu einer der traditionellen afrikanischen Religionen. </a:t>
            </a:r>
            <a:endParaRPr lang="de-CH" sz="1800" kern="1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800" kern="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Foliennummernplatzhalter 3"/>
          <p:cNvSpPr>
            <a:spLocks noGrp="1"/>
          </p:cNvSpPr>
          <p:nvPr>
            <p:ph type="sldNum" sz="quarter" idx="5"/>
          </p:nvPr>
        </p:nvSpPr>
        <p:spPr/>
        <p:txBody>
          <a:bodyPr/>
          <a:lstStyle/>
          <a:p>
            <a:fld id="{0CDED14B-D0B1-BF49-82A9-A69FA439CE59}" type="slidenum">
              <a:rPr lang="de-DE" smtClean="0"/>
              <a:t>4</a:t>
            </a:fld>
            <a:endParaRPr lang="de-DE"/>
          </a:p>
        </p:txBody>
      </p:sp>
    </p:spTree>
    <p:extLst>
      <p:ext uri="{BB962C8B-B14F-4D97-AF65-F5344CB8AC3E}">
        <p14:creationId xmlns:p14="http://schemas.microsoft.com/office/powerpoint/2010/main" val="979286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80% der Menschen im Senegal sind in der Landwirtschaft tätig. Zucker, Speiseöl und Erdnüsse werden verarbeitet, Mangos, Melonen und andere Früchte angepflanzt und geerntet. Da es so wenig regnet, können aber nur wenige Gebiete für die Landwirtschaft genutzt werden. Durch den Klimawandel gibt es immer häufiger und längere Dürreperioden, was den Menschen den Anbau und die Ernte erschwert. An der Küste leben die meisten von der Fischerei, sprich, meist arbeiten die Männer als Fischer und die Frauen in der Fischverarbeitung und im -verkauf. </a:t>
            </a:r>
            <a:endParaRPr lang="de-CH" sz="1800" kern="100" dirty="0">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5</a:t>
            </a:fld>
            <a:endParaRPr lang="de-DE"/>
          </a:p>
        </p:txBody>
      </p:sp>
    </p:spTree>
    <p:extLst>
      <p:ext uri="{BB962C8B-B14F-4D97-AF65-F5344CB8AC3E}">
        <p14:creationId xmlns:p14="http://schemas.microsoft.com/office/powerpoint/2010/main" val="29979279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Flora und Fauna? Bekannt sind die Baobab-Bäume, bei uns auch als Affenbrotbäume bekannt (siehe Bild). Im Süden, in der </a:t>
            </a:r>
            <a:r>
              <a:rPr lang="de-CH" sz="1800" kern="100" dirty="0" err="1">
                <a:solidFill>
                  <a:srgbClr val="202124"/>
                </a:solidFill>
                <a:effectLst/>
                <a:latin typeface="Calibri" panose="020F0502020204030204" pitchFamily="34" charset="0"/>
                <a:ea typeface="Calibri" panose="020F0502020204030204" pitchFamily="34" charset="0"/>
                <a:cs typeface="Arial" panose="020B0604020202020204" pitchFamily="34" charset="0"/>
              </a:rPr>
              <a:t>Casamance</a:t>
            </a:r>
            <a:r>
              <a:rPr lang="de-CH" sz="1800" kern="100" dirty="0">
                <a:solidFill>
                  <a:srgbClr val="202124"/>
                </a:solidFill>
                <a:effectLst/>
                <a:latin typeface="Calibri" panose="020F0502020204030204" pitchFamily="34" charset="0"/>
                <a:ea typeface="Calibri" panose="020F0502020204030204" pitchFamily="34" charset="0"/>
                <a:cs typeface="Arial" panose="020B0604020202020204" pitchFamily="34" charset="0"/>
              </a:rPr>
              <a:t>, finden sich Mangrovenwälder. Hier wohnen viele Wassertiere, aber auch etliche Vogelarten sind hier zu Hause. Die Mangroven werden leider von verschiedenen Firmen abgeholzt.  Deshalb ist es wichtig, sie zu schützen (Projekte von Fastenaktion unterstützen dies). Abgesehen von Wasser- und Flugtieren leben im Senegal noch ganz andere Viecher, sie z.B. Elefanten, Krokodile, Löwen, Affen oder Schlangen, viele Arten davon finden sich in Nationalparks.</a:t>
            </a:r>
            <a:endParaRPr lang="de-CH" sz="1800" kern="100" dirty="0">
              <a:effectLst/>
              <a:latin typeface="Calibri" panose="020F0502020204030204" pitchFamily="34" charset="0"/>
              <a:ea typeface="Calibri" panose="020F0502020204030204" pitchFamily="34" charset="0"/>
              <a:cs typeface="Arial" panose="020B0604020202020204" pitchFamily="34" charset="0"/>
            </a:endParaRPr>
          </a:p>
          <a:p>
            <a:endParaRPr lang="de-DE" dirty="0"/>
          </a:p>
        </p:txBody>
      </p:sp>
      <p:sp>
        <p:nvSpPr>
          <p:cNvPr id="4" name="Foliennummernplatzhalter 3"/>
          <p:cNvSpPr>
            <a:spLocks noGrp="1"/>
          </p:cNvSpPr>
          <p:nvPr>
            <p:ph type="sldNum" sz="quarter" idx="5"/>
          </p:nvPr>
        </p:nvSpPr>
        <p:spPr/>
        <p:txBody>
          <a:bodyPr/>
          <a:lstStyle/>
          <a:p>
            <a:fld id="{0CDED14B-D0B1-BF49-82A9-A69FA439CE59}" type="slidenum">
              <a:rPr lang="de-DE" smtClean="0"/>
              <a:t>6</a:t>
            </a:fld>
            <a:endParaRPr lang="de-DE"/>
          </a:p>
        </p:txBody>
      </p:sp>
    </p:spTree>
    <p:extLst>
      <p:ext uri="{BB962C8B-B14F-4D97-AF65-F5344CB8AC3E}">
        <p14:creationId xmlns:p14="http://schemas.microsoft.com/office/powerpoint/2010/main" val="18961403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B6792C-87B8-E7DE-2FCE-A688E843E046}"/>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C8C3C7C-C58A-6628-5743-2F0056B70C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0F37B8C8-EA54-71C9-CB4B-0F0CB9BC8A09}"/>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5" name="Fußzeilenplatzhalter 4">
            <a:extLst>
              <a:ext uri="{FF2B5EF4-FFF2-40B4-BE49-F238E27FC236}">
                <a16:creationId xmlns:a16="http://schemas.microsoft.com/office/drawing/2014/main" id="{A5ACFD98-9F1D-0127-C083-AFC738BEC92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B31DF73E-8F59-DA67-1091-D91091BE4F69}"/>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2428430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F509D1D-152B-552F-AC53-F779CDE9A96D}"/>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7F3FBCDF-5706-F42F-9D10-63781448A78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54D99E98-1913-8AC4-F237-6DAB0381A651}"/>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5" name="Fußzeilenplatzhalter 4">
            <a:extLst>
              <a:ext uri="{FF2B5EF4-FFF2-40B4-BE49-F238E27FC236}">
                <a16:creationId xmlns:a16="http://schemas.microsoft.com/office/drawing/2014/main" id="{E93F0B75-C88C-4DF6-282D-386503CB3CB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AAD104A-4A60-F35E-77B7-D258B96B36A4}"/>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1666683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A0891295-0835-38F5-1025-ABBBF4DCF8FC}"/>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BA77F6A-4CC7-F5AB-C2B5-A975D5382075}"/>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E706E0F5-F164-BA22-1D81-7C6F8F37E645}"/>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5" name="Fußzeilenplatzhalter 4">
            <a:extLst>
              <a:ext uri="{FF2B5EF4-FFF2-40B4-BE49-F238E27FC236}">
                <a16:creationId xmlns:a16="http://schemas.microsoft.com/office/drawing/2014/main" id="{AA6A8A85-8351-0CA8-FD9A-24F1A44E1A1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5BD7C541-972A-F2ED-C587-4333B324501B}"/>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4101374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D64609-3CB7-BC44-A50F-19A11636F6BC}"/>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C5DAE52-9E35-6696-1983-A6EF271C174A}"/>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647E79-D8F5-7980-0315-B6733B02DE9D}"/>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5" name="Fußzeilenplatzhalter 4">
            <a:extLst>
              <a:ext uri="{FF2B5EF4-FFF2-40B4-BE49-F238E27FC236}">
                <a16:creationId xmlns:a16="http://schemas.microsoft.com/office/drawing/2014/main" id="{924D7166-4B4A-108E-2C5E-467841AB5D8B}"/>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CE6B73EF-C3D0-D172-F56E-BD032644753B}"/>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4035314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C19F0DA-943C-5550-5BF0-0A792C85B056}"/>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EEAEF226-1AEB-AD92-1185-A6E9DD748A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ADA89FF4-20BB-A062-A7E8-67C580624FB2}"/>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5" name="Fußzeilenplatzhalter 4">
            <a:extLst>
              <a:ext uri="{FF2B5EF4-FFF2-40B4-BE49-F238E27FC236}">
                <a16:creationId xmlns:a16="http://schemas.microsoft.com/office/drawing/2014/main" id="{BDEF8422-3058-919B-95B4-11BEF7CEA5EA}"/>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A5EC73F-9D87-6225-FEF7-9A6BF11A5ED6}"/>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13945285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72D9A18-13DD-2551-795D-C7E63669E02B}"/>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773D94D-0635-2AE2-4EE4-954D19622DB0}"/>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37E1CE6D-EA3C-191C-87C2-C9FD542719C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7E688949-7985-FDC0-326B-38C4C9CB4FDE}"/>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6" name="Fußzeilenplatzhalter 5">
            <a:extLst>
              <a:ext uri="{FF2B5EF4-FFF2-40B4-BE49-F238E27FC236}">
                <a16:creationId xmlns:a16="http://schemas.microsoft.com/office/drawing/2014/main" id="{AB5C8C24-6771-50A8-D5CF-88BB981BAEA9}"/>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AE57F8E6-224B-24CE-30BA-9A0BA5821B1B}"/>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422009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0362156-A33E-B160-58DD-158FB276BBC1}"/>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8FE5FA-F86E-12F7-D304-F80E3F6281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9C1679D7-66D9-CB20-BAA9-A2A7905AB56B}"/>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CD46A81A-8A5F-30F2-232B-DD42963241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50288AA-9ABF-0B94-E269-BE3EA86A6375}"/>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6EC0D10F-39EB-E9F9-DFB6-A17D6F59830B}"/>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8" name="Fußzeilenplatzhalter 7">
            <a:extLst>
              <a:ext uri="{FF2B5EF4-FFF2-40B4-BE49-F238E27FC236}">
                <a16:creationId xmlns:a16="http://schemas.microsoft.com/office/drawing/2014/main" id="{189E45D8-207F-5608-2861-E7F9F612745D}"/>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4781CE98-9136-54F4-A4D0-3E67AC432520}"/>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3532829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A6E86F4-00DC-EBB6-325A-4938F5C1ABAE}"/>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EAE4D5E9-0B67-0808-2CA1-AEFB39756BAC}"/>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4" name="Fußzeilenplatzhalter 3">
            <a:extLst>
              <a:ext uri="{FF2B5EF4-FFF2-40B4-BE49-F238E27FC236}">
                <a16:creationId xmlns:a16="http://schemas.microsoft.com/office/drawing/2014/main" id="{C1AC3D0F-BB21-9900-1195-CEE5728436AF}"/>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9ED1F9AC-1A88-2C26-9F9F-0412D38DD18B}"/>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213382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7C8C9E57-76F2-8DF2-4391-EF825248C199}"/>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3" name="Fußzeilenplatzhalter 2">
            <a:extLst>
              <a:ext uri="{FF2B5EF4-FFF2-40B4-BE49-F238E27FC236}">
                <a16:creationId xmlns:a16="http://schemas.microsoft.com/office/drawing/2014/main" id="{633C93AC-C3DE-46F6-6F57-E9B56CAD52CF}"/>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5695CD58-ED20-1B97-047D-704FD72496D4}"/>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410780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A0541F-2E6F-92F0-9380-5A60EF48F035}"/>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BD6C159C-326A-DCD2-966D-02BED582C6D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EF23C91E-F873-91B2-1A40-BF4EB54EA5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78A9665C-15AB-177B-9CB2-01680ED454D1}"/>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6" name="Fußzeilenplatzhalter 5">
            <a:extLst>
              <a:ext uri="{FF2B5EF4-FFF2-40B4-BE49-F238E27FC236}">
                <a16:creationId xmlns:a16="http://schemas.microsoft.com/office/drawing/2014/main" id="{390A2A56-96B4-12E2-3106-C38E19035A5C}"/>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1F4F0FB-FD99-9EE6-E9F5-CC504E2832E1}"/>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2584287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7C85BEF-0B8F-5F75-E1DA-F4E800BECB8D}"/>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6B885F5E-162F-2A7C-EA4D-3EB9399343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516F2B6A-9D71-EC80-B179-0BE8D34A78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8610422B-CA6E-12B9-3608-8867BE11DE9B}"/>
              </a:ext>
            </a:extLst>
          </p:cNvPr>
          <p:cNvSpPr>
            <a:spLocks noGrp="1"/>
          </p:cNvSpPr>
          <p:nvPr>
            <p:ph type="dt" sz="half" idx="10"/>
          </p:nvPr>
        </p:nvSpPr>
        <p:spPr/>
        <p:txBody>
          <a:bodyPr/>
          <a:lstStyle/>
          <a:p>
            <a:fld id="{D8E299F4-85B0-7D4D-92DE-80CAB286E71E}" type="datetimeFigureOut">
              <a:rPr lang="de-DE" smtClean="0"/>
              <a:t>01.11.23</a:t>
            </a:fld>
            <a:endParaRPr lang="de-DE"/>
          </a:p>
        </p:txBody>
      </p:sp>
      <p:sp>
        <p:nvSpPr>
          <p:cNvPr id="6" name="Fußzeilenplatzhalter 5">
            <a:extLst>
              <a:ext uri="{FF2B5EF4-FFF2-40B4-BE49-F238E27FC236}">
                <a16:creationId xmlns:a16="http://schemas.microsoft.com/office/drawing/2014/main" id="{DF9C7CD3-1AF0-79AA-AC64-73299C6013F7}"/>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FF3ADCD1-0DD7-552C-32DB-9EE6A5C3F257}"/>
              </a:ext>
            </a:extLst>
          </p:cNvPr>
          <p:cNvSpPr>
            <a:spLocks noGrp="1"/>
          </p:cNvSpPr>
          <p:nvPr>
            <p:ph type="sldNum" sz="quarter" idx="12"/>
          </p:nvPr>
        </p:nvSpPr>
        <p:spPr/>
        <p:txBody>
          <a:bodyPr/>
          <a:lstStyle/>
          <a:p>
            <a:fld id="{8E7D9064-B6EA-B649-8915-AC68FE7EAC85}" type="slidenum">
              <a:rPr lang="de-DE" smtClean="0"/>
              <a:t>‹Nr.›</a:t>
            </a:fld>
            <a:endParaRPr lang="de-DE"/>
          </a:p>
        </p:txBody>
      </p:sp>
    </p:spTree>
    <p:extLst>
      <p:ext uri="{BB962C8B-B14F-4D97-AF65-F5344CB8AC3E}">
        <p14:creationId xmlns:p14="http://schemas.microsoft.com/office/powerpoint/2010/main" val="2515874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AF877DA-72AA-4BB2-7CD8-2C68F0D208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AEA67156-A554-8866-A13D-163D91B6EA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1F739118-3FB2-78A9-EA97-2E9859FB52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8E299F4-85B0-7D4D-92DE-80CAB286E71E}" type="datetimeFigureOut">
              <a:rPr lang="de-DE" smtClean="0"/>
              <a:t>01.11.23</a:t>
            </a:fld>
            <a:endParaRPr lang="de-DE"/>
          </a:p>
        </p:txBody>
      </p:sp>
      <p:sp>
        <p:nvSpPr>
          <p:cNvPr id="5" name="Fußzeilenplatzhalter 4">
            <a:extLst>
              <a:ext uri="{FF2B5EF4-FFF2-40B4-BE49-F238E27FC236}">
                <a16:creationId xmlns:a16="http://schemas.microsoft.com/office/drawing/2014/main" id="{A71448A5-92E4-BF8A-F056-6EC9D5FA31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CEEC3A75-23C0-BF0F-B77A-3E8A91BCA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D9064-B6EA-B649-8915-AC68FE7EAC85}" type="slidenum">
              <a:rPr lang="de-DE" smtClean="0"/>
              <a:t>‹Nr.›</a:t>
            </a:fld>
            <a:endParaRPr lang="de-DE"/>
          </a:p>
        </p:txBody>
      </p:sp>
    </p:spTree>
    <p:extLst>
      <p:ext uri="{BB962C8B-B14F-4D97-AF65-F5344CB8AC3E}">
        <p14:creationId xmlns:p14="http://schemas.microsoft.com/office/powerpoint/2010/main" val="2411514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png"/><Relationship Id="rId4" Type="http://schemas.openxmlformats.org/officeDocument/2006/relationships/image" Target="../media/image5.jp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4371D6EA-C067-BA98-F5C4-DD5DBD7ABF3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32595" y="5735637"/>
            <a:ext cx="2859405" cy="1351915"/>
          </a:xfrm>
          <a:prstGeom prst="rect">
            <a:avLst/>
          </a:prstGeom>
        </p:spPr>
      </p:pic>
      <p:sp>
        <p:nvSpPr>
          <p:cNvPr id="2" name="Titel 1">
            <a:extLst>
              <a:ext uri="{FF2B5EF4-FFF2-40B4-BE49-F238E27FC236}">
                <a16:creationId xmlns:a16="http://schemas.microsoft.com/office/drawing/2014/main" id="{C19B5AC4-43FE-37E0-D7F1-8432AD144BCE}"/>
              </a:ext>
            </a:extLst>
          </p:cNvPr>
          <p:cNvSpPr>
            <a:spLocks noGrp="1"/>
          </p:cNvSpPr>
          <p:nvPr>
            <p:ph type="ctrTitle"/>
          </p:nvPr>
        </p:nvSpPr>
        <p:spPr>
          <a:xfrm>
            <a:off x="102445" y="91134"/>
            <a:ext cx="7659757" cy="1084815"/>
          </a:xfrm>
        </p:spPr>
        <p:txBody>
          <a:bodyPr/>
          <a:lstStyle/>
          <a:p>
            <a:pPr algn="l"/>
            <a:r>
              <a:rPr lang="de-DE" b="1" dirty="0">
                <a:solidFill>
                  <a:srgbClr val="C00000"/>
                </a:solidFill>
              </a:rPr>
              <a:t>Senegal</a:t>
            </a:r>
          </a:p>
        </p:txBody>
      </p:sp>
      <p:pic>
        <p:nvPicPr>
          <p:cNvPr id="4" name="Grafik 3">
            <a:extLst>
              <a:ext uri="{FF2B5EF4-FFF2-40B4-BE49-F238E27FC236}">
                <a16:creationId xmlns:a16="http://schemas.microsoft.com/office/drawing/2014/main" id="{BE763DD4-6151-9BE7-A735-55FDC481A97E}"/>
              </a:ext>
            </a:extLst>
          </p:cNvPr>
          <p:cNvPicPr>
            <a:picLocks noChangeAspect="1"/>
          </p:cNvPicPr>
          <p:nvPr/>
        </p:nvPicPr>
        <p:blipFill rotWithShape="1">
          <a:blip r:embed="rId4"/>
          <a:srcRect b="26995"/>
          <a:stretch/>
        </p:blipFill>
        <p:spPr>
          <a:xfrm>
            <a:off x="-6035" y="1267083"/>
            <a:ext cx="7013492" cy="5006717"/>
          </a:xfrm>
          <a:prstGeom prst="rect">
            <a:avLst/>
          </a:prstGeom>
        </p:spPr>
      </p:pic>
      <p:pic>
        <p:nvPicPr>
          <p:cNvPr id="12" name="Grafik 11" descr="Einfache Erdgrafik">
            <a:extLst>
              <a:ext uri="{FF2B5EF4-FFF2-40B4-BE49-F238E27FC236}">
                <a16:creationId xmlns:a16="http://schemas.microsoft.com/office/drawing/2014/main" id="{243B1A28-877D-9927-4ECA-D5109E4A2A14}"/>
              </a:ext>
            </a:extLst>
          </p:cNvPr>
          <p:cNvPicPr>
            <a:picLocks noChangeAspect="1"/>
          </p:cNvPicPr>
          <p:nvPr/>
        </p:nvPicPr>
        <p:blipFill rotWithShape="1">
          <a:blip r:embed="rId5"/>
          <a:srcRect l="16211" t="7746" r="16260" b="17041"/>
          <a:stretch/>
        </p:blipFill>
        <p:spPr>
          <a:xfrm>
            <a:off x="5532712" y="0"/>
            <a:ext cx="6299525" cy="6000609"/>
          </a:xfrm>
          <a:prstGeom prst="ellipse">
            <a:avLst/>
          </a:prstGeom>
        </p:spPr>
      </p:pic>
      <p:sp>
        <p:nvSpPr>
          <p:cNvPr id="9" name="Pfeil nach links 8">
            <a:extLst>
              <a:ext uri="{FF2B5EF4-FFF2-40B4-BE49-F238E27FC236}">
                <a16:creationId xmlns:a16="http://schemas.microsoft.com/office/drawing/2014/main" id="{2108B608-5A80-320A-F3DB-4010BF48FBB8}"/>
              </a:ext>
            </a:extLst>
          </p:cNvPr>
          <p:cNvSpPr/>
          <p:nvPr/>
        </p:nvSpPr>
        <p:spPr>
          <a:xfrm rot="20977536">
            <a:off x="2174335" y="2990277"/>
            <a:ext cx="6716756" cy="1084815"/>
          </a:xfrm>
          <a:prstGeom prst="leftArrow">
            <a:avLst/>
          </a:prstGeom>
          <a:solidFill>
            <a:srgbClr val="C00000">
              <a:alpha val="3294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5EABFDDA-2491-0369-7622-C76D97BE5F53}"/>
              </a:ext>
            </a:extLst>
          </p:cNvPr>
          <p:cNvSpPr/>
          <p:nvPr/>
        </p:nvSpPr>
        <p:spPr>
          <a:xfrm>
            <a:off x="5532712" y="6000609"/>
            <a:ext cx="1985688" cy="50179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244528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right)">
                                      <p:cBhvr>
                                        <p:cTn id="14" dur="500"/>
                                        <p:tgtEl>
                                          <p:spTgt spid="9"/>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871C4153-ACFE-16D5-95EB-108CC1D6783C}"/>
              </a:ext>
            </a:extLst>
          </p:cNvPr>
          <p:cNvPicPr>
            <a:picLocks noChangeAspect="1"/>
          </p:cNvPicPr>
          <p:nvPr/>
        </p:nvPicPr>
        <p:blipFill>
          <a:blip r:embed="rId3"/>
          <a:stretch>
            <a:fillRect/>
          </a:stretch>
        </p:blipFill>
        <p:spPr>
          <a:xfrm>
            <a:off x="2868380" y="2643641"/>
            <a:ext cx="3307415" cy="4254990"/>
          </a:xfrm>
          <a:prstGeom prst="rect">
            <a:avLst/>
          </a:prstGeom>
        </p:spPr>
      </p:pic>
      <p:pic>
        <p:nvPicPr>
          <p:cNvPr id="9" name="Grafik 8">
            <a:extLst>
              <a:ext uri="{FF2B5EF4-FFF2-40B4-BE49-F238E27FC236}">
                <a16:creationId xmlns:a16="http://schemas.microsoft.com/office/drawing/2014/main" id="{F9555F43-48C9-216B-C286-AA386A4BB200}"/>
              </a:ext>
            </a:extLst>
          </p:cNvPr>
          <p:cNvPicPr>
            <a:picLocks noChangeAspect="1"/>
          </p:cNvPicPr>
          <p:nvPr/>
        </p:nvPicPr>
        <p:blipFill>
          <a:blip r:embed="rId4"/>
          <a:stretch>
            <a:fillRect/>
          </a:stretch>
        </p:blipFill>
        <p:spPr>
          <a:xfrm>
            <a:off x="0" y="0"/>
            <a:ext cx="2834855" cy="4252283"/>
          </a:xfrm>
          <a:prstGeom prst="rect">
            <a:avLst/>
          </a:prstGeom>
        </p:spPr>
      </p:pic>
      <p:pic>
        <p:nvPicPr>
          <p:cNvPr id="11" name="Grafik 10">
            <a:extLst>
              <a:ext uri="{FF2B5EF4-FFF2-40B4-BE49-F238E27FC236}">
                <a16:creationId xmlns:a16="http://schemas.microsoft.com/office/drawing/2014/main" id="{041587DE-AC0C-65DF-2717-5706FA65611D}"/>
              </a:ext>
            </a:extLst>
          </p:cNvPr>
          <p:cNvPicPr>
            <a:picLocks noChangeAspect="1"/>
          </p:cNvPicPr>
          <p:nvPr/>
        </p:nvPicPr>
        <p:blipFill>
          <a:blip r:embed="rId5"/>
          <a:stretch>
            <a:fillRect/>
          </a:stretch>
        </p:blipFill>
        <p:spPr>
          <a:xfrm>
            <a:off x="9231208" y="0"/>
            <a:ext cx="2960792" cy="4207164"/>
          </a:xfrm>
          <a:prstGeom prst="rect">
            <a:avLst/>
          </a:prstGeom>
        </p:spPr>
      </p:pic>
      <p:pic>
        <p:nvPicPr>
          <p:cNvPr id="5" name="Grafik 4">
            <a:extLst>
              <a:ext uri="{FF2B5EF4-FFF2-40B4-BE49-F238E27FC236}">
                <a16:creationId xmlns:a16="http://schemas.microsoft.com/office/drawing/2014/main" id="{7999807B-5F50-CC19-011F-627178ABFA89}"/>
              </a:ext>
            </a:extLst>
          </p:cNvPr>
          <p:cNvPicPr>
            <a:picLocks noChangeAspect="1"/>
          </p:cNvPicPr>
          <p:nvPr/>
        </p:nvPicPr>
        <p:blipFill>
          <a:blip r:embed="rId6"/>
          <a:stretch>
            <a:fillRect/>
          </a:stretch>
        </p:blipFill>
        <p:spPr>
          <a:xfrm>
            <a:off x="6376360" y="2643641"/>
            <a:ext cx="2834855" cy="4214359"/>
          </a:xfrm>
          <a:prstGeom prst="rect">
            <a:avLst/>
          </a:prstGeom>
        </p:spPr>
      </p:pic>
      <p:sp>
        <p:nvSpPr>
          <p:cNvPr id="12" name="Textfeld 11">
            <a:extLst>
              <a:ext uri="{FF2B5EF4-FFF2-40B4-BE49-F238E27FC236}">
                <a16:creationId xmlns:a16="http://schemas.microsoft.com/office/drawing/2014/main" id="{9D4CC97F-1DED-98A8-4BBC-7CF09066D71C}"/>
              </a:ext>
            </a:extLst>
          </p:cNvPr>
          <p:cNvSpPr txBox="1"/>
          <p:nvPr/>
        </p:nvSpPr>
        <p:spPr>
          <a:xfrm>
            <a:off x="10071845" y="4252283"/>
            <a:ext cx="1305165" cy="369332"/>
          </a:xfrm>
          <a:prstGeom prst="rect">
            <a:avLst/>
          </a:prstGeom>
          <a:noFill/>
        </p:spPr>
        <p:txBody>
          <a:bodyPr wrap="none" rtlCol="0">
            <a:spAutoFit/>
          </a:bodyPr>
          <a:lstStyle/>
          <a:p>
            <a:r>
              <a:rPr lang="de-DE" b="1" dirty="0">
                <a:solidFill>
                  <a:srgbClr val="C00000"/>
                </a:solidFill>
              </a:rPr>
              <a:t>Abdoul Aziz</a:t>
            </a:r>
          </a:p>
        </p:txBody>
      </p:sp>
      <p:sp>
        <p:nvSpPr>
          <p:cNvPr id="13" name="Textfeld 12">
            <a:extLst>
              <a:ext uri="{FF2B5EF4-FFF2-40B4-BE49-F238E27FC236}">
                <a16:creationId xmlns:a16="http://schemas.microsoft.com/office/drawing/2014/main" id="{26144F19-1E3D-EB69-2B70-69D3F7D9C3EA}"/>
              </a:ext>
            </a:extLst>
          </p:cNvPr>
          <p:cNvSpPr txBox="1"/>
          <p:nvPr/>
        </p:nvSpPr>
        <p:spPr>
          <a:xfrm>
            <a:off x="7141204" y="2244845"/>
            <a:ext cx="1015021" cy="369332"/>
          </a:xfrm>
          <a:prstGeom prst="rect">
            <a:avLst/>
          </a:prstGeom>
          <a:noFill/>
        </p:spPr>
        <p:txBody>
          <a:bodyPr wrap="none" rtlCol="0">
            <a:spAutoFit/>
          </a:bodyPr>
          <a:lstStyle/>
          <a:p>
            <a:r>
              <a:rPr lang="de-DE" b="1" dirty="0">
                <a:solidFill>
                  <a:srgbClr val="C00000"/>
                </a:solidFill>
              </a:rPr>
              <a:t>Dschibril</a:t>
            </a:r>
          </a:p>
        </p:txBody>
      </p:sp>
      <p:sp>
        <p:nvSpPr>
          <p:cNvPr id="14" name="Textfeld 13">
            <a:extLst>
              <a:ext uri="{FF2B5EF4-FFF2-40B4-BE49-F238E27FC236}">
                <a16:creationId xmlns:a16="http://schemas.microsoft.com/office/drawing/2014/main" id="{84F57C45-9C20-2D4D-8082-961708F84A53}"/>
              </a:ext>
            </a:extLst>
          </p:cNvPr>
          <p:cNvSpPr txBox="1"/>
          <p:nvPr/>
        </p:nvSpPr>
        <p:spPr>
          <a:xfrm>
            <a:off x="4207504" y="2244845"/>
            <a:ext cx="720647" cy="369332"/>
          </a:xfrm>
          <a:prstGeom prst="rect">
            <a:avLst/>
          </a:prstGeom>
          <a:noFill/>
        </p:spPr>
        <p:txBody>
          <a:bodyPr wrap="none" rtlCol="0">
            <a:spAutoFit/>
          </a:bodyPr>
          <a:lstStyle/>
          <a:p>
            <a:r>
              <a:rPr lang="de-DE" b="1" dirty="0">
                <a:solidFill>
                  <a:srgbClr val="C00000"/>
                </a:solidFill>
              </a:rPr>
              <a:t>Fatou</a:t>
            </a:r>
          </a:p>
        </p:txBody>
      </p:sp>
      <p:sp>
        <p:nvSpPr>
          <p:cNvPr id="15" name="Textfeld 14">
            <a:extLst>
              <a:ext uri="{FF2B5EF4-FFF2-40B4-BE49-F238E27FC236}">
                <a16:creationId xmlns:a16="http://schemas.microsoft.com/office/drawing/2014/main" id="{5BB20561-C992-5903-6C2C-D645C16B0527}"/>
              </a:ext>
            </a:extLst>
          </p:cNvPr>
          <p:cNvSpPr txBox="1"/>
          <p:nvPr/>
        </p:nvSpPr>
        <p:spPr>
          <a:xfrm>
            <a:off x="697099" y="4252283"/>
            <a:ext cx="1444370" cy="369332"/>
          </a:xfrm>
          <a:prstGeom prst="rect">
            <a:avLst/>
          </a:prstGeom>
          <a:noFill/>
        </p:spPr>
        <p:txBody>
          <a:bodyPr wrap="none" rtlCol="0">
            <a:spAutoFit/>
          </a:bodyPr>
          <a:lstStyle/>
          <a:p>
            <a:r>
              <a:rPr lang="de-DE" b="1" dirty="0" err="1">
                <a:solidFill>
                  <a:srgbClr val="C00000"/>
                </a:solidFill>
              </a:rPr>
              <a:t>Mame</a:t>
            </a:r>
            <a:r>
              <a:rPr lang="de-DE" b="1" dirty="0">
                <a:solidFill>
                  <a:srgbClr val="C00000"/>
                </a:solidFill>
              </a:rPr>
              <a:t> Diarra</a:t>
            </a:r>
          </a:p>
        </p:txBody>
      </p:sp>
    </p:spTree>
    <p:extLst>
      <p:ext uri="{BB962C8B-B14F-4D97-AF65-F5344CB8AC3E}">
        <p14:creationId xmlns:p14="http://schemas.microsoft.com/office/powerpoint/2010/main" val="1464847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nhaltsplatzhalter 4" descr="Ein Bild, das Himmel, Sport, Person, draußen enthält.&#10;&#10;Automatisch generierte Beschreibung">
            <a:extLst>
              <a:ext uri="{FF2B5EF4-FFF2-40B4-BE49-F238E27FC236}">
                <a16:creationId xmlns:a16="http://schemas.microsoft.com/office/drawing/2014/main" id="{9747D9FF-50A8-00E4-FB3D-E1275FB87949}"/>
              </a:ext>
            </a:extLst>
          </p:cNvPr>
          <p:cNvPicPr>
            <a:picLocks noGrp="1" noChangeAspect="1"/>
          </p:cNvPicPr>
          <p:nvPr>
            <p:ph idx="1"/>
          </p:nvPr>
        </p:nvPicPr>
        <p:blipFill rotWithShape="1">
          <a:blip r:embed="rId3"/>
          <a:srcRect t="4601" b="-1"/>
          <a:stretch/>
        </p:blipFill>
        <p:spPr>
          <a:xfrm>
            <a:off x="0" y="-285755"/>
            <a:ext cx="12192000" cy="7850597"/>
          </a:xfrm>
        </p:spPr>
      </p:pic>
    </p:spTree>
    <p:extLst>
      <p:ext uri="{BB962C8B-B14F-4D97-AF65-F5344CB8AC3E}">
        <p14:creationId xmlns:p14="http://schemas.microsoft.com/office/powerpoint/2010/main" val="71656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4">
            <a:extLst>
              <a:ext uri="{FF2B5EF4-FFF2-40B4-BE49-F238E27FC236}">
                <a16:creationId xmlns:a16="http://schemas.microsoft.com/office/drawing/2014/main" id="{6742736B-1326-450B-9240-348937388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Grafik 9">
            <a:extLst>
              <a:ext uri="{FF2B5EF4-FFF2-40B4-BE49-F238E27FC236}">
                <a16:creationId xmlns:a16="http://schemas.microsoft.com/office/drawing/2014/main" id="{92138EE6-1900-F34D-7029-8168ABF6AB65}"/>
              </a:ext>
            </a:extLst>
          </p:cNvPr>
          <p:cNvPicPr>
            <a:picLocks noChangeAspect="1"/>
          </p:cNvPicPr>
          <p:nvPr/>
        </p:nvPicPr>
        <p:blipFill rotWithShape="1">
          <a:blip r:embed="rId3"/>
          <a:srcRect t="1874" r="-1" b="35349"/>
          <a:stretch/>
        </p:blipFill>
        <p:spPr>
          <a:xfrm>
            <a:off x="471944" y="555217"/>
            <a:ext cx="4268712" cy="3339221"/>
          </a:xfrm>
          <a:prstGeom prst="rect">
            <a:avLst/>
          </a:prstGeom>
        </p:spPr>
      </p:pic>
      <p:pic>
        <p:nvPicPr>
          <p:cNvPr id="3" name="Grafik 2">
            <a:extLst>
              <a:ext uri="{FF2B5EF4-FFF2-40B4-BE49-F238E27FC236}">
                <a16:creationId xmlns:a16="http://schemas.microsoft.com/office/drawing/2014/main" id="{30CD60F9-061B-343B-F76C-A0FE05B91FF9}"/>
              </a:ext>
            </a:extLst>
          </p:cNvPr>
          <p:cNvPicPr>
            <a:picLocks noChangeAspect="1"/>
          </p:cNvPicPr>
          <p:nvPr/>
        </p:nvPicPr>
        <p:blipFill rotWithShape="1">
          <a:blip r:embed="rId4"/>
          <a:srcRect r="5896" b="1"/>
          <a:stretch/>
        </p:blipFill>
        <p:spPr>
          <a:xfrm>
            <a:off x="477507" y="4074019"/>
            <a:ext cx="2048359" cy="2226786"/>
          </a:xfrm>
          <a:prstGeom prst="rect">
            <a:avLst/>
          </a:prstGeom>
        </p:spPr>
      </p:pic>
      <p:pic>
        <p:nvPicPr>
          <p:cNvPr id="8" name="Grafik 7" descr="Ein Bild, das Kleidung, draußen, Person, Himmel enthält.&#10;&#10;Automatisch generierte Beschreibung">
            <a:extLst>
              <a:ext uri="{FF2B5EF4-FFF2-40B4-BE49-F238E27FC236}">
                <a16:creationId xmlns:a16="http://schemas.microsoft.com/office/drawing/2014/main" id="{B18CB0EE-B481-E366-E239-9ACB2ED8248F}"/>
              </a:ext>
            </a:extLst>
          </p:cNvPr>
          <p:cNvPicPr>
            <a:picLocks noChangeAspect="1"/>
          </p:cNvPicPr>
          <p:nvPr/>
        </p:nvPicPr>
        <p:blipFill rotWithShape="1">
          <a:blip r:embed="rId5"/>
          <a:srcRect t="6680" r="-4" b="5421"/>
          <a:stretch/>
        </p:blipFill>
        <p:spPr>
          <a:xfrm>
            <a:off x="2686733" y="4072045"/>
            <a:ext cx="2053923" cy="2228761"/>
          </a:xfrm>
          <a:prstGeom prst="rect">
            <a:avLst/>
          </a:prstGeom>
        </p:spPr>
      </p:pic>
      <p:pic>
        <p:nvPicPr>
          <p:cNvPr id="5" name="Grafik 4">
            <a:extLst>
              <a:ext uri="{FF2B5EF4-FFF2-40B4-BE49-F238E27FC236}">
                <a16:creationId xmlns:a16="http://schemas.microsoft.com/office/drawing/2014/main" id="{66B510A5-FC1C-F0EA-597F-D663ECAEA331}"/>
              </a:ext>
            </a:extLst>
          </p:cNvPr>
          <p:cNvPicPr>
            <a:picLocks noChangeAspect="1"/>
          </p:cNvPicPr>
          <p:nvPr/>
        </p:nvPicPr>
        <p:blipFill rotWithShape="1">
          <a:blip r:embed="rId6"/>
          <a:srcRect l="8466" r="28340" b="2"/>
          <a:stretch/>
        </p:blipFill>
        <p:spPr>
          <a:xfrm>
            <a:off x="4933183" y="555218"/>
            <a:ext cx="6786873" cy="5745588"/>
          </a:xfrm>
          <a:prstGeom prst="rect">
            <a:avLst/>
          </a:prstGeom>
        </p:spPr>
      </p:pic>
    </p:spTree>
    <p:extLst>
      <p:ext uri="{BB962C8B-B14F-4D97-AF65-F5344CB8AC3E}">
        <p14:creationId xmlns:p14="http://schemas.microsoft.com/office/powerpoint/2010/main" val="2354261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BF494AE6-A88C-448B-B1B7-80259E6F4F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Grafik 7">
            <a:extLst>
              <a:ext uri="{FF2B5EF4-FFF2-40B4-BE49-F238E27FC236}">
                <a16:creationId xmlns:a16="http://schemas.microsoft.com/office/drawing/2014/main" id="{1A4C1C67-9406-921C-E003-6945B3E67454}"/>
              </a:ext>
            </a:extLst>
          </p:cNvPr>
          <p:cNvPicPr>
            <a:picLocks noChangeAspect="1"/>
          </p:cNvPicPr>
          <p:nvPr/>
        </p:nvPicPr>
        <p:blipFill rotWithShape="1">
          <a:blip r:embed="rId3"/>
          <a:srcRect l="8193" r="1944" b="2"/>
          <a:stretch/>
        </p:blipFill>
        <p:spPr>
          <a:xfrm>
            <a:off x="3598286" y="321733"/>
            <a:ext cx="4043250" cy="5979074"/>
          </a:xfrm>
          <a:prstGeom prst="rect">
            <a:avLst/>
          </a:prstGeom>
        </p:spPr>
      </p:pic>
      <p:pic>
        <p:nvPicPr>
          <p:cNvPr id="6" name="Grafik 5" descr="Ein Bild, das Essen, Kochkunst, Mahlzeit, Teller enthält.&#10;&#10;Automatisch generierte Beschreibung">
            <a:extLst>
              <a:ext uri="{FF2B5EF4-FFF2-40B4-BE49-F238E27FC236}">
                <a16:creationId xmlns:a16="http://schemas.microsoft.com/office/drawing/2014/main" id="{AC17F227-89E3-2DCA-3371-7F8772316CD5}"/>
              </a:ext>
            </a:extLst>
          </p:cNvPr>
          <p:cNvPicPr>
            <a:picLocks noChangeAspect="1"/>
          </p:cNvPicPr>
          <p:nvPr/>
        </p:nvPicPr>
        <p:blipFill rotWithShape="1">
          <a:blip r:embed="rId4"/>
          <a:srcRect l="8503" r="19535" b="-2"/>
          <a:stretch/>
        </p:blipFill>
        <p:spPr>
          <a:xfrm>
            <a:off x="321734" y="321733"/>
            <a:ext cx="3084025" cy="3021406"/>
          </a:xfrm>
          <a:prstGeom prst="rect">
            <a:avLst/>
          </a:prstGeom>
        </p:spPr>
      </p:pic>
      <p:pic>
        <p:nvPicPr>
          <p:cNvPr id="10" name="Grafik 9">
            <a:extLst>
              <a:ext uri="{FF2B5EF4-FFF2-40B4-BE49-F238E27FC236}">
                <a16:creationId xmlns:a16="http://schemas.microsoft.com/office/drawing/2014/main" id="{85A0D480-DEBC-CF49-6F9E-51F15A35726D}"/>
              </a:ext>
            </a:extLst>
          </p:cNvPr>
          <p:cNvPicPr>
            <a:picLocks noChangeAspect="1"/>
          </p:cNvPicPr>
          <p:nvPr/>
        </p:nvPicPr>
        <p:blipFill rotWithShape="1">
          <a:blip r:embed="rId5"/>
          <a:srcRect t="18698" r="3" b="3"/>
          <a:stretch/>
        </p:blipFill>
        <p:spPr>
          <a:xfrm>
            <a:off x="321734" y="3514854"/>
            <a:ext cx="3084025" cy="2785952"/>
          </a:xfrm>
          <a:prstGeom prst="rect">
            <a:avLst/>
          </a:prstGeom>
        </p:spPr>
      </p:pic>
      <p:pic>
        <p:nvPicPr>
          <p:cNvPr id="12" name="Grafik 11">
            <a:extLst>
              <a:ext uri="{FF2B5EF4-FFF2-40B4-BE49-F238E27FC236}">
                <a16:creationId xmlns:a16="http://schemas.microsoft.com/office/drawing/2014/main" id="{F73391CF-F8E6-C0AF-5A6F-C70E96E99E51}"/>
              </a:ext>
            </a:extLst>
          </p:cNvPr>
          <p:cNvPicPr>
            <a:picLocks noChangeAspect="1"/>
          </p:cNvPicPr>
          <p:nvPr/>
        </p:nvPicPr>
        <p:blipFill rotWithShape="1">
          <a:blip r:embed="rId6"/>
          <a:srcRect t="4823"/>
          <a:stretch/>
        </p:blipFill>
        <p:spPr>
          <a:xfrm>
            <a:off x="7834063" y="321733"/>
            <a:ext cx="4036201" cy="5979074"/>
          </a:xfrm>
          <a:prstGeom prst="rect">
            <a:avLst/>
          </a:prstGeom>
        </p:spPr>
      </p:pic>
    </p:spTree>
    <p:extLst>
      <p:ext uri="{BB962C8B-B14F-4D97-AF65-F5344CB8AC3E}">
        <p14:creationId xmlns:p14="http://schemas.microsoft.com/office/powerpoint/2010/main" val="3104576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737B9D22-0152-46A1-91FF-BD9CA7D379AB}"/>
              </a:ext>
            </a:extLst>
          </p:cNvPr>
          <p:cNvPicPr>
            <a:picLocks noChangeAspect="1"/>
          </p:cNvPicPr>
          <p:nvPr/>
        </p:nvPicPr>
        <p:blipFill rotWithShape="1">
          <a:blip r:embed="rId3"/>
          <a:srcRect t="3736"/>
          <a:stretch/>
        </p:blipFill>
        <p:spPr>
          <a:xfrm>
            <a:off x="0" y="0"/>
            <a:ext cx="10301288" cy="6830560"/>
          </a:xfrm>
          <a:prstGeom prst="rect">
            <a:avLst/>
          </a:prstGeom>
        </p:spPr>
      </p:pic>
    </p:spTree>
    <p:extLst>
      <p:ext uri="{BB962C8B-B14F-4D97-AF65-F5344CB8AC3E}">
        <p14:creationId xmlns:p14="http://schemas.microsoft.com/office/powerpoint/2010/main" val="3890047403"/>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F66D5F76960F45837B3660FAB4B6CE" ma:contentTypeVersion="15" ma:contentTypeDescription="Crée un document." ma:contentTypeScope="" ma:versionID="44cb43259640bf95e1fff3d5aa2fdf95">
  <xsd:schema xmlns:xsd="http://www.w3.org/2001/XMLSchema" xmlns:xs="http://www.w3.org/2001/XMLSchema" xmlns:p="http://schemas.microsoft.com/office/2006/metadata/properties" xmlns:ns2="3a5871b8-9b05-46ab-9e31-c771cd947d17" xmlns:ns3="1d1e066d-3749-4682-b797-a82dc517543f" targetNamespace="http://schemas.microsoft.com/office/2006/metadata/properties" ma:root="true" ma:fieldsID="c5011ad53a1fe0180098e3c4545073a1" ns2:_="" ns3:_="">
    <xsd:import namespace="3a5871b8-9b05-46ab-9e31-c771cd947d17"/>
    <xsd:import namespace="1d1e066d-3749-4682-b797-a82dc517543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Location" minOccurs="0"/>
                <xsd:element ref="ns2:Remarqu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a5871b8-9b05-46ab-9e31-c771cd947d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7efc9518-b6b5-43da-9d1b-ced965633857"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Remarques" ma:index="21" nillable="true" ma:displayName="Remarques" ma:format="Dropdown" ma:internalName="Remarques">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d1e066d-3749-4682-b797-a82dc517543f"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dc96d0da-1c34-48b8-8292-0bea16897fb7}" ma:internalName="TaxCatchAll" ma:showField="CatchAllData" ma:web="1d1e066d-3749-4682-b797-a82dc517543f">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74431E1-301D-4BE9-9E66-8AC9C4A2E4FD}"/>
</file>

<file path=customXml/itemProps2.xml><?xml version="1.0" encoding="utf-8"?>
<ds:datastoreItem xmlns:ds="http://schemas.openxmlformats.org/officeDocument/2006/customXml" ds:itemID="{818F4F6B-D693-41C8-AF61-F26D86251C29}"/>
</file>

<file path=docProps/app.xml><?xml version="1.0" encoding="utf-8"?>
<Properties xmlns="http://schemas.openxmlformats.org/officeDocument/2006/extended-properties" xmlns:vt="http://schemas.openxmlformats.org/officeDocument/2006/docPropsVTypes">
  <TotalTime>0</TotalTime>
  <Words>351</Words>
  <Application>Microsoft Macintosh PowerPoint</Application>
  <PresentationFormat>Breitbild</PresentationFormat>
  <Paragraphs>19</Paragraphs>
  <Slides>6</Slides>
  <Notes>6</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6</vt:i4>
      </vt:variant>
    </vt:vector>
  </HeadingPairs>
  <TitlesOfParts>
    <vt:vector size="10" baseType="lpstr">
      <vt:lpstr>Arial</vt:lpstr>
      <vt:lpstr>Calibri</vt:lpstr>
      <vt:lpstr>Calibri Light</vt:lpstr>
      <vt:lpstr>Office</vt:lpstr>
      <vt:lpstr>Senegal</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Senegal</dc:title>
  <dc:creator>Egger Monika</dc:creator>
  <cp:lastModifiedBy>Egger Monika</cp:lastModifiedBy>
  <cp:revision>8</cp:revision>
  <dcterms:created xsi:type="dcterms:W3CDTF">2023-08-20T10:02:27Z</dcterms:created>
  <dcterms:modified xsi:type="dcterms:W3CDTF">2023-11-01T07:37:54Z</dcterms:modified>
</cp:coreProperties>
</file>