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30" r:id="rId4"/>
  </p:sldMasterIdLst>
  <p:notesMasterIdLst>
    <p:notesMasterId r:id="rId12"/>
  </p:notesMasterIdLst>
  <p:handoutMasterIdLst>
    <p:handoutMasterId r:id="rId13"/>
  </p:handoutMasterIdLst>
  <p:sldIdLst>
    <p:sldId id="428" r:id="rId5"/>
    <p:sldId id="435" r:id="rId6"/>
    <p:sldId id="434" r:id="rId7"/>
    <p:sldId id="436" r:id="rId8"/>
    <p:sldId id="437" r:id="rId9"/>
    <p:sldId id="438" r:id="rId10"/>
    <p:sldId id="439" r:id="rId11"/>
  </p:sldIdLst>
  <p:sldSz cx="9144000" cy="5143500" type="screen16x9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81" userDrawn="1">
          <p15:clr>
            <a:srgbClr val="A4A3A4"/>
          </p15:clr>
        </p15:guide>
        <p15:guide id="3" pos="476" userDrawn="1">
          <p15:clr>
            <a:srgbClr val="A4A3A4"/>
          </p15:clr>
        </p15:guide>
        <p15:guide id="4" orient="horz" pos="1552" userDrawn="1">
          <p15:clr>
            <a:srgbClr val="A4A3A4"/>
          </p15:clr>
        </p15:guide>
        <p15:guide id="5" orient="horz" pos="2799" userDrawn="1">
          <p15:clr>
            <a:srgbClr val="A4A3A4"/>
          </p15:clr>
        </p15:guide>
        <p15:guide id="6" pos="2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E46238-39EB-B7D7-0D4D-7D612B73AEE4}" name="Andrea Gisler" initials="AG" userId="S::Gisler@fastenaktion.ch::8b0b37a3-5f0e-4d97-937f-bfcf2f4aa78e" providerId="AD"/>
  <p188:author id="{8BAC1CD0-3124-8676-6D22-31FA7E712CED}" name="Ilena Zimmer" initials="IZ" userId="S::zimmer@fastenaktion.ch::c69c1e93-8f38-42c1-a280-4fd8bd863e2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E22"/>
    <a:srgbClr val="E00032"/>
    <a:srgbClr val="0E803F"/>
    <a:srgbClr val="D7D7D7"/>
    <a:srgbClr val="F1F1F1"/>
    <a:srgbClr val="737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E91D62-1EFF-4CD4-8214-7E92D8C54DDA}" v="12" dt="2025-08-20T09:30:19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3447" autoAdjust="0"/>
  </p:normalViewPr>
  <p:slideViewPr>
    <p:cSldViewPr snapToGrid="0">
      <p:cViewPr>
        <p:scale>
          <a:sx n="83" d="100"/>
          <a:sy n="83" d="100"/>
        </p:scale>
        <p:origin x="1192" y="40"/>
      </p:cViewPr>
      <p:guideLst>
        <p:guide pos="181"/>
        <p:guide pos="476"/>
        <p:guide orient="horz" pos="1552"/>
        <p:guide orient="horz" pos="2799"/>
        <p:guide pos="2608"/>
      </p:guideLst>
    </p:cSldViewPr>
  </p:slideViewPr>
  <p:outlineViewPr>
    <p:cViewPr>
      <p:scale>
        <a:sx n="33" d="100"/>
        <a:sy n="33" d="100"/>
      </p:scale>
      <p:origin x="0" y="-110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38" d="100"/>
          <a:sy n="138" d="100"/>
        </p:scale>
        <p:origin x="64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F4FDBEB-5636-A04F-B27B-2E016EA5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572624"/>
            <a:ext cx="4654062" cy="53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41388" rtl="0" eaLnBrk="1" latinLnBrk="0" hangingPunct="1">
              <a:buClrTx/>
              <a:buFontTx/>
              <a:buNone/>
              <a:defRPr sz="13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altLang="x-none" sz="800" dirty="0">
                <a:latin typeface="Arial" panose="020B0604020202020204" pitchFamily="34" charset="0"/>
              </a:rPr>
              <a:t>© Klimagerechtigkeit – jetzt!  sehen-und-</a:t>
            </a:r>
            <a:r>
              <a:rPr lang="de-DE" altLang="x-none" sz="800" dirty="0" err="1">
                <a:latin typeface="Arial" panose="020B0604020202020204" pitchFamily="34" charset="0"/>
              </a:rPr>
              <a:t>handeln.ch</a:t>
            </a:r>
            <a:endParaRPr lang="de-DE" altLang="x-none" sz="800" dirty="0"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85779B9-05A1-874F-BD4C-AB6BC4881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877" y="9572625"/>
            <a:ext cx="3078162" cy="54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41388" rtl="0" eaLnBrk="1" latinLnBrk="0" hangingPunct="1">
              <a:buClrTx/>
              <a:buFontTx/>
              <a:buNone/>
              <a:defRPr sz="13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30DF693-DA29-497A-976A-BF57439F93AF}" type="slidenum">
              <a:rPr lang="de-CH" altLang="x-none" sz="800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de-CH" altLang="x-none" sz="800" dirty="0">
              <a:latin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B99179-6251-1044-9DBF-255ED38E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39909" y="0"/>
            <a:ext cx="2232807" cy="105388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2461DF77-7BB6-E644-BC77-835588D70C7C}"/>
              </a:ext>
            </a:extLst>
          </p:cNvPr>
          <p:cNvCxnSpPr>
            <a:cxnSpLocks/>
          </p:cNvCxnSpPr>
          <p:nvPr/>
        </p:nvCxnSpPr>
        <p:spPr>
          <a:xfrm>
            <a:off x="480646" y="868834"/>
            <a:ext cx="6119446" cy="0"/>
          </a:xfrm>
          <a:prstGeom prst="line">
            <a:avLst/>
          </a:prstGeom>
          <a:ln w="6350">
            <a:solidFill>
              <a:srgbClr val="E0003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A5929210-A7E1-104F-AD80-EEE950DF4DBB}"/>
              </a:ext>
            </a:extLst>
          </p:cNvPr>
          <p:cNvCxnSpPr>
            <a:cxnSpLocks/>
          </p:cNvCxnSpPr>
          <p:nvPr/>
        </p:nvCxnSpPr>
        <p:spPr>
          <a:xfrm>
            <a:off x="480646" y="9869834"/>
            <a:ext cx="6119446" cy="0"/>
          </a:xfrm>
          <a:prstGeom prst="line">
            <a:avLst/>
          </a:prstGeom>
          <a:ln w="6350">
            <a:solidFill>
              <a:srgbClr val="E0003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43FB68F-0D7F-C141-858A-05098C55AF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4182" tIns="47091" rIns="94182" bIns="47091" numCol="1" anchor="t" anchorCtr="0" compatLnSpc="1">
            <a:prstTxWarp prst="textNoShape">
              <a:avLst/>
            </a:prstTxWarp>
          </a:bodyPr>
          <a:lstStyle>
            <a:lvl1pPr defTabSz="941388" eaLnBrk="1" hangingPunct="1">
              <a:buClrTx/>
              <a:buFontTx/>
              <a:buNone/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0775AF5-D638-7042-8613-F39F9C6F4B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4182" tIns="47091" rIns="94182" bIns="47091" numCol="1" anchor="t" anchorCtr="0" compatLnSpc="1">
            <a:prstTxWarp prst="textNoShape">
              <a:avLst/>
            </a:prstTxWarp>
          </a:bodyPr>
          <a:lstStyle>
            <a:lvl1pPr algn="r" defTabSz="941388" eaLnBrk="1" hangingPunct="1">
              <a:buClrTx/>
              <a:buFontTx/>
              <a:buNone/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473F5CB3-4C8B-EB42-8D4C-109365151B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4182" tIns="47091" rIns="94182" bIns="470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x-none" noProof="0"/>
              <a:t>Klicken Sie, um die Formate des Vorlagentextes zu bearbeiten</a:t>
            </a:r>
          </a:p>
          <a:p>
            <a:pPr lvl="1"/>
            <a:r>
              <a:rPr lang="de-CH" altLang="x-none" noProof="0"/>
              <a:t>Zweite Ebene</a:t>
            </a:r>
          </a:p>
          <a:p>
            <a:pPr lvl="2"/>
            <a:r>
              <a:rPr lang="de-CH" altLang="x-none" noProof="0"/>
              <a:t>Dritte Ebene</a:t>
            </a:r>
          </a:p>
          <a:p>
            <a:pPr lvl="3"/>
            <a:r>
              <a:rPr lang="de-CH" altLang="x-none" noProof="0"/>
              <a:t>Vierte Ebene</a:t>
            </a:r>
          </a:p>
          <a:p>
            <a:pPr lvl="4"/>
            <a:r>
              <a:rPr lang="de-CH" altLang="x-none" noProof="0"/>
              <a:t>Fünfte Ebene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D23798E7-6ED6-F243-9649-9AF1989EC7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5025"/>
            <a:ext cx="307816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4182" tIns="47091" rIns="94182" bIns="47091" numCol="1" anchor="b" anchorCtr="0" compatLnSpc="1">
            <a:prstTxWarp prst="textNoShape">
              <a:avLst/>
            </a:prstTxWarp>
          </a:bodyPr>
          <a:lstStyle>
            <a:lvl1pPr defTabSz="941388" eaLnBrk="1" hangingPunct="1">
              <a:buClrTx/>
              <a:buFontTx/>
              <a:buNone/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x-none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04C21DEB-55D3-F644-845A-B4EA35DEF7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5025"/>
            <a:ext cx="307816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4182" tIns="47091" rIns="94182" bIns="47091" numCol="1" anchor="b" anchorCtr="0" compatLnSpc="1">
            <a:prstTxWarp prst="textNoShape">
              <a:avLst/>
            </a:prstTxWarp>
          </a:bodyPr>
          <a:lstStyle>
            <a:lvl1pPr algn="r" defTabSz="941388" eaLnBrk="1" hangingPunct="1">
              <a:buClrTx/>
              <a:buFontTx/>
              <a:buNone/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31AB54B6-8CA2-4D24-9AA1-87C4ECEA1D57}" type="slidenum">
              <a:rPr lang="de-CH" altLang="x-none"/>
              <a:pPr>
                <a:defRPr/>
              </a:pPr>
              <a:t>‹#›</a:t>
            </a:fld>
            <a:endParaRPr lang="de-CH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nstanze-trommer.de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Das </a:t>
            </a:r>
            <a:r>
              <a:rPr lang="de-DE" dirty="0" err="1"/>
              <a:t>grosse</a:t>
            </a:r>
            <a:r>
              <a:rPr lang="de-DE" dirty="0"/>
              <a:t> Fressen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Künstlerin: Konstanze Trommer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Meditationen: Andreas Knapp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r>
              <a:rPr lang="de-CH" dirty="0">
                <a:latin typeface="FiraSans-Light" panose="020B0403050000020004"/>
              </a:rPr>
              <a:t>Konstanze Trommer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FiraSans-Light" panose="020B0403050000020004"/>
              </a:rPr>
              <a:t>1953 in Erfurt geboren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FiraSans-Light" panose="020B0403050000020004"/>
              </a:rPr>
              <a:t>studierte an der Hochschule für industrielle Formgestaltung Halle Burg Giebichenstein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FiraSans-Light" panose="020B0403050000020004"/>
              </a:rPr>
              <a:t>1977 erwarb sie das Diplom im Fachbereich Flächengestaltung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FiraSans-Light" panose="020B0403050000020004"/>
              </a:rPr>
              <a:t>Seit 1982 ist sie als freischaffende Künstlerin in den Bereichen bildende Kunst, Malerei, Grafik und Kunst für öffentliche Räume tätig. </a:t>
            </a:r>
            <a:r>
              <a:rPr lang="de-CH" b="0" i="0" u="sng" dirty="0">
                <a:solidFill>
                  <a:srgbClr val="000000"/>
                </a:solidFill>
                <a:effectLst/>
                <a:latin typeface="Fira Sans" panose="020F0502020204030204" pitchFamily="34" charset="0"/>
                <a:hlinkClick r:id="rId3"/>
              </a:rPr>
              <a:t>www.konstanze-trommer.de</a:t>
            </a:r>
            <a:endParaRPr lang="de-DE" dirty="0">
              <a:latin typeface="FiraSans-Light" panose="020B040305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u="sng" dirty="0">
              <a:latin typeface="FiraSans-Light" panose="020B0403050000020004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u="none" dirty="0"/>
              <a:t>Das Hungertuch zeigt ein Originalwerk. Eine am PC entstandene Collage wurde von der Künstlerin in einem kreativen Prozess mit Acrylfarbe auf Gewebe gemalt.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u="sng" dirty="0"/>
          </a:p>
          <a:p>
            <a:r>
              <a:rPr lang="de-DE" dirty="0">
                <a:latin typeface="FiraSans-Light" panose="020B0403050000020004"/>
              </a:rPr>
              <a:t>Der Autor</a:t>
            </a:r>
          </a:p>
          <a:p>
            <a:r>
              <a:rPr lang="de-DE" dirty="0">
                <a:latin typeface="FiraSans-Light" panose="020B0403050000020004"/>
              </a:rPr>
              <a:t>Andreas Knapp, Mitglied der Ordensgemeinschaft der «Kleinen Brüder vom Evangelium», lebt in Leipzig und engagiert sich in der Flüchtlingsarbeit.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1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140173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2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35586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B54B6-8CA2-4D24-9AA1-87C4ECEA1D57}" type="slidenum">
              <a:rPr lang="de-CH" altLang="x-none" smtClean="0"/>
              <a:pPr>
                <a:defRPr/>
              </a:pPr>
              <a:t>3</a:t>
            </a:fld>
            <a:endParaRPr lang="de-CH" altLang="x-none"/>
          </a:p>
        </p:txBody>
      </p:sp>
    </p:spTree>
    <p:extLst>
      <p:ext uri="{BB962C8B-B14F-4D97-AF65-F5344CB8AC3E}">
        <p14:creationId xmlns:p14="http://schemas.microsoft.com/office/powerpoint/2010/main" val="2565819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FF09AB2-BC57-064D-89CC-B7D0145D24B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3200" y="1489696"/>
            <a:ext cx="8439139" cy="3165313"/>
          </a:xfrm>
          <a:prstGeom prst="rect">
            <a:avLst/>
          </a:prstGeom>
        </p:spPr>
        <p:txBody>
          <a:bodyPr/>
          <a:lstStyle>
            <a:lvl1pPr marL="223838" indent="-219075">
              <a:buClr>
                <a:srgbClr val="E00032"/>
              </a:buClr>
              <a:tabLst/>
              <a:defRPr/>
            </a:lvl1pPr>
            <a:lvl2pPr marL="449263" indent="-225425">
              <a:buClr>
                <a:srgbClr val="E00032"/>
              </a:buClr>
              <a:tabLst/>
              <a:defRPr/>
            </a:lvl2pPr>
            <a:lvl3pPr marL="668338" indent="-219075">
              <a:buClr>
                <a:srgbClr val="E00032"/>
              </a:buClr>
              <a:tabLst/>
              <a:defRPr/>
            </a:lvl3pPr>
            <a:lvl4pPr marL="847725" indent="-179388">
              <a:buClr>
                <a:srgbClr val="E00032"/>
              </a:buClr>
              <a:tabLst/>
              <a:defRPr/>
            </a:lvl4pPr>
            <a:lvl5pPr marL="1023938" indent="-176213">
              <a:buClr>
                <a:srgbClr val="E00032"/>
              </a:buClr>
              <a:tabLst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7" name="Titelplatzhalter 16">
            <a:extLst>
              <a:ext uri="{FF2B5EF4-FFF2-40B4-BE49-F238E27FC236}">
                <a16:creationId xmlns:a16="http://schemas.microsoft.com/office/drawing/2014/main" id="{00951393-3311-CC40-AB4E-66EC430B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baseline="0">
                <a:latin typeface="Fira Sans Light" panose="020B04030500000200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161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E63A185F-C1C7-284B-A9D8-C755F17D3B3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24410" y="1482725"/>
            <a:ext cx="4176000" cy="320078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644EB998-86AF-524A-8DA3-4984E402DC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7162" y="1492250"/>
            <a:ext cx="4176000" cy="316706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Titelplatzhalter 16">
            <a:extLst>
              <a:ext uri="{FF2B5EF4-FFF2-40B4-BE49-F238E27FC236}">
                <a16:creationId xmlns:a16="http://schemas.microsoft.com/office/drawing/2014/main" id="{75BF5DB1-A7F3-0B48-BCBC-D12CE9F4E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47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reit – Bild schm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8A4E975-06EC-4744-9AF6-18046FE173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3674" y="1495778"/>
            <a:ext cx="2722260" cy="3163536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C3E996A-74D9-CA48-A3A9-D10E14C4A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228" y="1493999"/>
            <a:ext cx="5642821" cy="3165313"/>
          </a:xfrm>
          <a:prstGeom prst="rect">
            <a:avLst/>
          </a:prstGeom>
        </p:spPr>
        <p:txBody>
          <a:bodyPr/>
          <a:lstStyle>
            <a:lvl1pPr marL="223838" indent="-219075">
              <a:buClr>
                <a:srgbClr val="E00032"/>
              </a:buClr>
              <a:tabLst/>
              <a:defRPr/>
            </a:lvl1pPr>
            <a:lvl2pPr marL="449263" indent="-225425">
              <a:buClr>
                <a:srgbClr val="E00032"/>
              </a:buClr>
              <a:tabLst/>
              <a:defRPr/>
            </a:lvl2pPr>
            <a:lvl3pPr marL="668338" indent="-219075">
              <a:buClr>
                <a:srgbClr val="E00032"/>
              </a:buClr>
              <a:tabLst/>
              <a:defRPr/>
            </a:lvl3pPr>
            <a:lvl4pPr marL="892175" indent="-223838">
              <a:buClr>
                <a:srgbClr val="E00032"/>
              </a:buClr>
              <a:tabLst/>
              <a:defRPr/>
            </a:lvl4pPr>
            <a:lvl5pPr marL="1111250" indent="-219075">
              <a:buClr>
                <a:srgbClr val="E00032"/>
              </a:buClr>
              <a:tabLst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8" name="Titelplatzhalter 16">
            <a:extLst>
              <a:ext uri="{FF2B5EF4-FFF2-40B4-BE49-F238E27FC236}">
                <a16:creationId xmlns:a16="http://schemas.microsoft.com/office/drawing/2014/main" id="{4124B850-F742-F248-80FD-CB569C35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7906733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55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54">
          <p15:clr>
            <a:srgbClr val="FBAE40"/>
          </p15:clr>
        </p15:guide>
        <p15:guide id="2" pos="3855">
          <p15:clr>
            <a:srgbClr val="FBAE40"/>
          </p15:clr>
        </p15:guide>
        <p15:guide id="3" pos="3991">
          <p15:clr>
            <a:srgbClr val="FBAE40"/>
          </p15:clr>
        </p15:guide>
        <p15:guide id="4" pos="229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60E2C2D-C063-3545-BAB0-E6802CEF75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91299" y="0"/>
            <a:ext cx="2310904" cy="1090747"/>
          </a:xfrm>
          <a:prstGeom prst="rect">
            <a:avLst/>
          </a:prstGeom>
        </p:spPr>
      </p:pic>
      <p:sp>
        <p:nvSpPr>
          <p:cNvPr id="8" name="Rectangle 27">
            <a:extLst>
              <a:ext uri="{FF2B5EF4-FFF2-40B4-BE49-F238E27FC236}">
                <a16:creationId xmlns:a16="http://schemas.microsoft.com/office/drawing/2014/main" id="{A39FE7A3-C162-9E43-BFCE-988DC0FCA8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17839" y="4916141"/>
            <a:ext cx="1174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9pPr>
          </a:lstStyle>
          <a:p>
            <a:pPr algn="r" eaLnBrk="1" hangingPunct="1">
              <a:buClr>
                <a:schemeClr val="tx1"/>
              </a:buClr>
              <a:defRPr/>
            </a:pPr>
            <a:r>
              <a:rPr lang="de-DE" altLang="x-none" sz="600" baseline="0" dirty="0">
                <a:latin typeface="Fira Sans Light" panose="020B0403050000020004" pitchFamily="34" charset="0"/>
                <a:ea typeface="Fira Sans Light" panose="020B0403050000020004" pitchFamily="34" charset="0"/>
              </a:rPr>
              <a:t>V1</a:t>
            </a:r>
            <a:r>
              <a:rPr lang="de-DE" altLang="x-none" sz="600" baseline="0" dirty="0">
                <a:latin typeface="Fira Sans Light" panose="020B0403050000020004" pitchFamily="34" charset="0"/>
              </a:rPr>
              <a:t>   </a:t>
            </a:r>
            <a:r>
              <a:rPr lang="de-CH" altLang="x-none" sz="600" baseline="0" dirty="0">
                <a:latin typeface="Fira Sans Light" panose="020B0403050000020004" pitchFamily="34" charset="0"/>
              </a:rPr>
              <a:t>  l     Seite</a:t>
            </a:r>
          </a:p>
        </p:txBody>
      </p:sp>
      <p:sp>
        <p:nvSpPr>
          <p:cNvPr id="10" name="Rectangle 29">
            <a:extLst>
              <a:ext uri="{FF2B5EF4-FFF2-40B4-BE49-F238E27FC236}">
                <a16:creationId xmlns:a16="http://schemas.microsoft.com/office/drawing/2014/main" id="{C4A2EFC7-635B-CC4F-8898-C00018C924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9600" y="4916141"/>
            <a:ext cx="609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9pPr>
          </a:lstStyle>
          <a:p>
            <a:pPr algn="r" eaLnBrk="1" hangingPunct="1">
              <a:buClr>
                <a:schemeClr val="tx1"/>
              </a:buClr>
              <a:defRPr/>
            </a:pPr>
            <a:fld id="{C828D066-C483-4413-AD0B-52F676F76AB8}" type="slidenum">
              <a:rPr lang="de-CH" altLang="x-none" sz="600" baseline="0" smtClean="0">
                <a:latin typeface="Fira Sans Light" panose="020B0403050000020004" pitchFamily="34" charset="0"/>
                <a:ea typeface="Fira Sans Light" panose="020B0403050000020004" pitchFamily="34" charset="0"/>
              </a:rPr>
              <a:pPr algn="r" eaLnBrk="1" hangingPunct="1">
                <a:buClr>
                  <a:schemeClr val="tx1"/>
                </a:buClr>
                <a:defRPr/>
              </a:pPr>
              <a:t>‹#›</a:t>
            </a:fld>
            <a:endParaRPr lang="de-CH" altLang="x-none" sz="600" baseline="0" dirty="0">
              <a:latin typeface="Fira Sans Light" panose="020B0403050000020004" pitchFamily="34" charset="0"/>
              <a:ea typeface="Fira Sans Light" panose="020B0403050000020004" pitchFamily="34" charset="0"/>
            </a:endParaRPr>
          </a:p>
        </p:txBody>
      </p:sp>
      <p:sp>
        <p:nvSpPr>
          <p:cNvPr id="11" name="Line 33">
            <a:extLst>
              <a:ext uri="{FF2B5EF4-FFF2-40B4-BE49-F238E27FC236}">
                <a16:creationId xmlns:a16="http://schemas.microsoft.com/office/drawing/2014/main" id="{415BF127-FCF7-C14F-A5AD-39A0AF29774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8735" y="4847878"/>
            <a:ext cx="8518144" cy="0"/>
          </a:xfrm>
          <a:prstGeom prst="line">
            <a:avLst/>
          </a:prstGeom>
          <a:noFill/>
          <a:ln w="6350">
            <a:solidFill>
              <a:srgbClr val="E000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b="0" i="0" dirty="0">
              <a:latin typeface="Arial" panose="020B0604020202020204" pitchFamily="34" charset="0"/>
            </a:endParaRPr>
          </a:p>
        </p:txBody>
      </p:sp>
      <p:sp>
        <p:nvSpPr>
          <p:cNvPr id="17" name="Titelplatzhalter 16">
            <a:extLst>
              <a:ext uri="{FF2B5EF4-FFF2-40B4-BE49-F238E27FC236}">
                <a16:creationId xmlns:a16="http://schemas.microsoft.com/office/drawing/2014/main" id="{626FEB39-0939-FA4D-A3C6-71822F56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24" y="0"/>
            <a:ext cx="6371017" cy="8555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1" name="Line 33">
            <a:extLst>
              <a:ext uri="{FF2B5EF4-FFF2-40B4-BE49-F238E27FC236}">
                <a16:creationId xmlns:a16="http://schemas.microsoft.com/office/drawing/2014/main" id="{388345EA-745D-5444-A248-78459851B2C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8735" y="915566"/>
            <a:ext cx="8518144" cy="0"/>
          </a:xfrm>
          <a:prstGeom prst="line">
            <a:avLst/>
          </a:prstGeom>
          <a:noFill/>
          <a:ln w="6350">
            <a:solidFill>
              <a:srgbClr val="E000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b="0" i="0" dirty="0">
              <a:latin typeface="Arial" panose="020B0604020202020204" pitchFamily="34" charset="0"/>
            </a:endParaRPr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053F95B8-007F-9440-9693-95DA113322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3472" y="1538603"/>
            <a:ext cx="8511793" cy="305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13" name="Rectangle 28">
            <a:extLst>
              <a:ext uri="{FF2B5EF4-FFF2-40B4-BE49-F238E27FC236}">
                <a16:creationId xmlns:a16="http://schemas.microsoft.com/office/drawing/2014/main" id="{42D3674C-8F90-804A-9E8D-2DE376B9DF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5692" y="4884125"/>
            <a:ext cx="3949181" cy="17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etaPlusNormal-Roman" charset="0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r>
              <a:rPr lang="de-CH" altLang="x-none" sz="700" b="0" i="0" baseline="0" dirty="0">
                <a:latin typeface="Fira Sans Light" panose="020B0403050000020004" pitchFamily="34" charset="0"/>
                <a:ea typeface="Fira Sans Light" panose="020B0403050000020004" pitchFamily="34" charset="0"/>
              </a:rPr>
              <a:t>sehen-und-handeln.ch</a:t>
            </a:r>
          </a:p>
        </p:txBody>
      </p:sp>
    </p:spTree>
    <p:extLst>
      <p:ext uri="{BB962C8B-B14F-4D97-AF65-F5344CB8AC3E}">
        <p14:creationId xmlns:p14="http://schemas.microsoft.com/office/powerpoint/2010/main" val="399240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737" r:id="rId2"/>
    <p:sldLayoutId id="214748384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rgbClr val="E00032"/>
          </a:solidFill>
          <a:latin typeface="Fira Sans Light" panose="020B0403050000020004" pitchFamily="34" charset="0"/>
          <a:ea typeface="Fira Sans Book" panose="020B0503050000020004" pitchFamily="34" charset="0"/>
          <a:cs typeface="+mj-cs"/>
        </a:defRPr>
      </a:lvl1pPr>
    </p:titleStyle>
    <p:bodyStyle>
      <a:lvl1pPr marL="223838" indent="-21907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2200" kern="1400" spc="0" baseline="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1pPr>
      <a:lvl2pPr marL="449263" indent="-18097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80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2pPr>
      <a:lvl3pPr marL="622300" indent="-173038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50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3pPr>
      <a:lvl4pPr marL="800100" indent="-176213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35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4pPr>
      <a:lvl5pPr marL="977900" indent="-177800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Clr>
          <a:srgbClr val="E00032"/>
        </a:buClr>
        <a:buSzPct val="110000"/>
        <a:buFont typeface="Wingdings" pitchFamily="2" charset="2"/>
        <a:buChar char="§"/>
        <a:tabLst/>
        <a:defRPr sz="135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86" userDrawn="1">
          <p15:clr>
            <a:srgbClr val="F26B43"/>
          </p15:clr>
        </p15:guide>
        <p15:guide id="4" orient="horz" pos="940" userDrawn="1">
          <p15:clr>
            <a:srgbClr val="F26B43"/>
          </p15:clr>
        </p15:guide>
        <p15:guide id="5" orient="horz" pos="2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Hungertuch 2025-27: Das grosse Fressen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77393" y="4214972"/>
            <a:ext cx="266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kern="1400" dirty="0">
                <a:latin typeface="FiraSans-Light" panose="020B0403050000020004"/>
              </a:rPr>
              <a:t>Das Hungertuch 2025-2027 „Das grosse Fressen“ von Konstanze Trommer. </a:t>
            </a:r>
          </a:p>
          <a:p>
            <a:r>
              <a:rPr lang="de-CH" sz="1200" kern="1400" dirty="0">
                <a:latin typeface="FiraSans-Light" panose="020B0403050000020004"/>
              </a:rPr>
              <a:t>© Falko Behr; Fastenaktion/HEKS</a:t>
            </a:r>
          </a:p>
        </p:txBody>
      </p:sp>
      <p:pic>
        <p:nvPicPr>
          <p:cNvPr id="5" name="Grafik 4" descr="Ein Bild, das Planet, Raum, Erde, Weltraum enthält.&#10;&#10;Automatisch generierte Beschreibung">
            <a:extLst>
              <a:ext uri="{FF2B5EF4-FFF2-40B4-BE49-F238E27FC236}">
                <a16:creationId xmlns:a16="http://schemas.microsoft.com/office/drawing/2014/main" id="{BFEA04E5-CAF8-5296-C9E6-1F378609A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82" y="915628"/>
            <a:ext cx="5563611" cy="394029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BCF8490-E8FE-B852-15F1-2F0C0F77743A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24F508-E92A-123A-5E9F-4CF59FADCF52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sehen-und-handeln.ch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2A3E93E-BB83-AC8D-9174-BDDEB7B46B02}"/>
              </a:ext>
            </a:extLst>
          </p:cNvPr>
          <p:cNvSpPr txBox="1"/>
          <p:nvPr/>
        </p:nvSpPr>
        <p:spPr>
          <a:xfrm>
            <a:off x="8055831" y="4888198"/>
            <a:ext cx="299252" cy="215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9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9928903-5F94-87EA-AD2D-63976170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Der Garten des Lebendigen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A6C3D9F-4696-D7D9-CD6A-646BF0E2A311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0350A3-B4EB-C8AC-9BDD-0B6D2844DFD2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sehen-und-handeln.ch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FD143A6-ADA5-6045-CB01-32E0468772EA}"/>
              </a:ext>
            </a:extLst>
          </p:cNvPr>
          <p:cNvSpPr txBox="1">
            <a:spLocks/>
          </p:cNvSpPr>
          <p:nvPr/>
        </p:nvSpPr>
        <p:spPr bwMode="auto">
          <a:xfrm>
            <a:off x="3074752" y="1286744"/>
            <a:ext cx="2617848" cy="229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3838" indent="-21907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2200" kern="1400" spc="0" baseline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449263" indent="-2254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668338" indent="-2190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5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892175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1111250" indent="-2190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spcAft>
                <a:spcPts val="100"/>
              </a:spcAft>
              <a:buFont typeface="Wingdings" pitchFamily="2" charset="2"/>
              <a:buNone/>
            </a:pPr>
            <a:r>
              <a:rPr lang="de-DE" sz="1600" dirty="0">
                <a:latin typeface="FiraSans-Light" panose="020B0403050000020004"/>
              </a:rPr>
              <a:t>Unsere Erde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Font typeface="Wingdings" pitchFamily="2" charset="2"/>
              <a:buNone/>
            </a:pPr>
            <a:r>
              <a:rPr lang="de-DE" sz="1600" dirty="0">
                <a:latin typeface="FiraSans-Light" panose="020B0403050000020004"/>
              </a:rPr>
              <a:t>der blaue Planet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Font typeface="Wingdings" pitchFamily="2" charset="2"/>
              <a:buNone/>
            </a:pPr>
            <a:r>
              <a:rPr lang="de-DE" sz="1600" dirty="0">
                <a:latin typeface="FiraSans-Light" panose="020B0403050000020004"/>
              </a:rPr>
              <a:t>Wiege des Lebens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Font typeface="Wingdings" pitchFamily="2" charset="2"/>
              <a:buNone/>
            </a:pPr>
            <a:r>
              <a:rPr lang="de-DE" sz="1600" dirty="0">
                <a:latin typeface="FiraSans-Light" panose="020B0403050000020004"/>
              </a:rPr>
              <a:t>dem Menschen anvertraut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Font typeface="Wingdings" pitchFamily="2" charset="2"/>
              <a:buNone/>
            </a:pPr>
            <a:endParaRPr lang="de-DE" sz="1600" dirty="0">
              <a:latin typeface="FiraSans-Light" panose="020B0403050000020004"/>
            </a:endParaRPr>
          </a:p>
          <a:p>
            <a:pPr marL="4763" indent="0">
              <a:spcBef>
                <a:spcPts val="0"/>
              </a:spcBef>
              <a:spcAft>
                <a:spcPts val="100"/>
              </a:spcAft>
              <a:buFont typeface="Wingdings" pitchFamily="2" charset="2"/>
              <a:buNone/>
            </a:pPr>
            <a:r>
              <a:rPr lang="de-DE" sz="1600" dirty="0">
                <a:latin typeface="FiraSans-Light" panose="020B0403050000020004"/>
              </a:rPr>
              <a:t>Das Geschenk des Lebens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Font typeface="Wingdings" pitchFamily="2" charset="2"/>
              <a:buNone/>
            </a:pPr>
            <a:r>
              <a:rPr lang="de-DE" sz="1600" dirty="0">
                <a:latin typeface="FiraSans-Light" panose="020B0403050000020004"/>
              </a:rPr>
              <a:t>will weitergegeben werden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Font typeface="Wingdings" pitchFamily="2" charset="2"/>
              <a:buNone/>
            </a:pPr>
            <a:r>
              <a:rPr lang="de-DE" sz="1600" dirty="0">
                <a:latin typeface="FiraSans-Light" panose="020B0403050000020004"/>
              </a:rPr>
              <a:t>im </a:t>
            </a:r>
            <a:r>
              <a:rPr lang="de-DE" sz="1600" dirty="0" err="1">
                <a:latin typeface="FiraSans-Light" panose="020B0403050000020004"/>
              </a:rPr>
              <a:t>grossen</a:t>
            </a:r>
            <a:r>
              <a:rPr lang="de-DE" sz="1600" dirty="0">
                <a:latin typeface="FiraSans-Light" panose="020B0403050000020004"/>
              </a:rPr>
              <a:t> Zyklus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None/>
            </a:pPr>
            <a:r>
              <a:rPr lang="de-DE" sz="1600" dirty="0">
                <a:latin typeface="FiraSans-Light" panose="020B0403050000020004"/>
              </a:rPr>
              <a:t>von Aussaat und Ernte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None/>
            </a:pPr>
            <a:endParaRPr lang="de-DE" sz="1600" dirty="0">
              <a:latin typeface="FiraSans-Light" panose="020B0403050000020004"/>
            </a:endParaRPr>
          </a:p>
          <a:p>
            <a:pPr marL="4763" indent="0">
              <a:spcBef>
                <a:spcPts val="0"/>
              </a:spcBef>
              <a:spcAft>
                <a:spcPts val="100"/>
              </a:spcAft>
              <a:buNone/>
            </a:pPr>
            <a:r>
              <a:rPr lang="de-DE" sz="1600" dirty="0">
                <a:latin typeface="FiraSans-Light" panose="020B0403050000020004"/>
              </a:rPr>
              <a:t>Können wir staunen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None/>
            </a:pPr>
            <a:r>
              <a:rPr lang="de-DE" sz="1600" dirty="0">
                <a:latin typeface="FiraSans-Light" panose="020B0403050000020004"/>
              </a:rPr>
              <a:t>mit </a:t>
            </a:r>
            <a:r>
              <a:rPr lang="de-DE" sz="1600" dirty="0" err="1">
                <a:latin typeface="FiraSans-Light" panose="020B0403050000020004"/>
              </a:rPr>
              <a:t>grossen</a:t>
            </a:r>
            <a:r>
              <a:rPr lang="de-DE" sz="1600" dirty="0">
                <a:latin typeface="FiraSans-Light" panose="020B0403050000020004"/>
              </a:rPr>
              <a:t> Augen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None/>
            </a:pPr>
            <a:r>
              <a:rPr lang="de-DE" sz="1600" dirty="0">
                <a:latin typeface="FiraSans-Light" panose="020B0403050000020004"/>
              </a:rPr>
              <a:t>über das Wunder des Lebens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None/>
            </a:pPr>
            <a:r>
              <a:rPr lang="de-DE" sz="1600" dirty="0">
                <a:latin typeface="FiraSans-Light" panose="020B0403050000020004"/>
              </a:rPr>
              <a:t>und seine Weitergabe</a:t>
            </a:r>
          </a:p>
          <a:p>
            <a:pPr marL="4763" indent="0">
              <a:spcBef>
                <a:spcPts val="0"/>
              </a:spcBef>
              <a:spcAft>
                <a:spcPts val="100"/>
              </a:spcAft>
              <a:buFont typeface="Wingdings" pitchFamily="2" charset="2"/>
              <a:buNone/>
            </a:pPr>
            <a:endParaRPr lang="de-DE" sz="1600" dirty="0">
              <a:latin typeface="FiraSans-Light" panose="020B0403050000020004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842575-82B3-26F0-665D-D836AA6AE7E0}"/>
              </a:ext>
            </a:extLst>
          </p:cNvPr>
          <p:cNvSpPr txBox="1"/>
          <p:nvPr/>
        </p:nvSpPr>
        <p:spPr>
          <a:xfrm>
            <a:off x="318049" y="1289167"/>
            <a:ext cx="2380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rgbClr val="5A8E22"/>
                </a:solidFill>
              </a:rPr>
              <a:t>Gott nahm den Menschen und setzte ihn in den Garten Eden,</a:t>
            </a:r>
          </a:p>
          <a:p>
            <a:r>
              <a:rPr lang="de-DE" sz="1200" i="1" dirty="0">
                <a:solidFill>
                  <a:srgbClr val="5A8E22"/>
                </a:solidFill>
              </a:rPr>
              <a:t>damit er ihn bebaue und hüte. Gen 2,15</a:t>
            </a:r>
            <a:endParaRPr lang="de-CH" sz="1200" i="1" dirty="0">
              <a:solidFill>
                <a:srgbClr val="5A8E22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36678B8-F999-F31C-EEB2-E576F4AE35B2}"/>
              </a:ext>
            </a:extLst>
          </p:cNvPr>
          <p:cNvSpPr txBox="1"/>
          <p:nvPr/>
        </p:nvSpPr>
        <p:spPr>
          <a:xfrm>
            <a:off x="8055831" y="4888198"/>
            <a:ext cx="299252" cy="215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82D033-8876-7527-0AE9-0EB7AD05E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249" y="917423"/>
            <a:ext cx="2786113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41B1693-C78F-A422-780F-D16873CA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Der Zyklus des Lebens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DD32E87-2312-44FB-378B-6CAA804267AD}"/>
              </a:ext>
            </a:extLst>
          </p:cNvPr>
          <p:cNvSpPr txBox="1">
            <a:spLocks/>
          </p:cNvSpPr>
          <p:nvPr/>
        </p:nvSpPr>
        <p:spPr>
          <a:xfrm>
            <a:off x="6109633" y="1156451"/>
            <a:ext cx="2720585" cy="3497192"/>
          </a:xfrm>
          <a:prstGeom prst="rect">
            <a:avLst/>
          </a:prstGeom>
        </p:spPr>
        <p:txBody>
          <a:bodyPr/>
          <a:lstStyle>
            <a:lvl1pPr marL="223838" indent="-21907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2200" kern="1400" spc="0" baseline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449263" indent="-18097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622300" indent="-173038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50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800100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9779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>
                <a:srgbClr val="E00032"/>
              </a:buClr>
              <a:buSzPct val="110000"/>
              <a:buFont typeface="Wingdings" pitchFamily="2" charset="2"/>
              <a:buChar char="§"/>
              <a:tabLst/>
              <a:defRPr sz="135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Unsere Erde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fruchtbarer Boden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für Brot, Mais und Reis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die Menschheit zu nähren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1600" dirty="0">
              <a:latin typeface="FiraSans-Light" panose="020B0403050000020004"/>
            </a:endParaRP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Leben pflanzt sich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weiter und weiter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in der Frucht von heute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schlummert Same für morgen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1600" dirty="0">
              <a:latin typeface="FiraSans-Light" panose="020B0403050000020004"/>
            </a:endParaRP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Können wir säen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nicht nur für uns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für alle Menschen</a:t>
            </a:r>
          </a:p>
          <a:p>
            <a:pPr marL="476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latin typeface="FiraSans-Light" panose="020B0403050000020004"/>
              </a:rPr>
              <a:t>für den Erhalt der Schöpfung</a:t>
            </a:r>
            <a:endParaRPr lang="de-CH" sz="1600" dirty="0">
              <a:latin typeface="FiraSans-Light" panose="020B0403050000020004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34166B-0CF1-0006-E862-404EC330A875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1E6B9F-8393-4FD4-586D-733BF6975905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sehen-und-handeln.ch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A258875-BC04-F186-EDC7-601CF901AF4A}"/>
              </a:ext>
            </a:extLst>
          </p:cNvPr>
          <p:cNvSpPr txBox="1"/>
          <p:nvPr/>
        </p:nvSpPr>
        <p:spPr>
          <a:xfrm>
            <a:off x="3318669" y="1156451"/>
            <a:ext cx="2373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rgbClr val="5A8E22"/>
                </a:solidFill>
              </a:rPr>
              <a:t>Ich übergebe euch alle Pflanzen der Erde, die Samen tragen. Gen 1,29</a:t>
            </a:r>
            <a:endParaRPr lang="de-CH" sz="900" i="1" dirty="0">
              <a:solidFill>
                <a:srgbClr val="5A8E22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8996EE7-B15A-6E6A-02D0-38EAC12F470A}"/>
              </a:ext>
            </a:extLst>
          </p:cNvPr>
          <p:cNvSpPr txBox="1"/>
          <p:nvPr/>
        </p:nvSpPr>
        <p:spPr>
          <a:xfrm>
            <a:off x="8055831" y="4888198"/>
            <a:ext cx="299252" cy="215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432D70-D9BF-63BD-21E0-BB0EBE9B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82" y="919663"/>
            <a:ext cx="2800479" cy="394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53337E2-7A4F-4F62-DF54-74308067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Vorsorge für Nahrung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7A1C042-6391-0FDF-F4BD-3803385A6FCB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A73804E-EF73-4228-3D25-5DD32AACDD49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sehen-und-handeln.ch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B56F34-D1E5-225A-5907-F1B7CBACADB0}"/>
              </a:ext>
            </a:extLst>
          </p:cNvPr>
          <p:cNvSpPr txBox="1"/>
          <p:nvPr/>
        </p:nvSpPr>
        <p:spPr>
          <a:xfrm>
            <a:off x="277209" y="1000174"/>
            <a:ext cx="218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rgbClr val="5A8E22"/>
                </a:solidFill>
              </a:rPr>
              <a:t>So speicherte Josef Getreide in sehr </a:t>
            </a:r>
            <a:r>
              <a:rPr lang="de-DE" sz="1200" i="1" dirty="0" err="1">
                <a:solidFill>
                  <a:srgbClr val="5A8E22"/>
                </a:solidFill>
              </a:rPr>
              <a:t>grosser</a:t>
            </a:r>
            <a:r>
              <a:rPr lang="de-DE" sz="1200" i="1" dirty="0">
                <a:solidFill>
                  <a:srgbClr val="5A8E22"/>
                </a:solidFill>
              </a:rPr>
              <a:t> Menge auf. Gen 41,49</a:t>
            </a:r>
            <a:endParaRPr lang="de-CH" sz="900" i="1" dirty="0">
              <a:solidFill>
                <a:srgbClr val="5A8E22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5341DFE-0092-2549-74BF-0EB9678F4DEE}"/>
              </a:ext>
            </a:extLst>
          </p:cNvPr>
          <p:cNvSpPr txBox="1"/>
          <p:nvPr/>
        </p:nvSpPr>
        <p:spPr>
          <a:xfrm>
            <a:off x="3040845" y="1000174"/>
            <a:ext cx="24224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FiraSans-Light" panose="020B0403050000020004"/>
              </a:rPr>
              <a:t>Unsere Erde</a:t>
            </a:r>
          </a:p>
          <a:p>
            <a:r>
              <a:rPr lang="de-DE" sz="1600" dirty="0">
                <a:latin typeface="FiraSans-Light" panose="020B0403050000020004"/>
              </a:rPr>
              <a:t>kann alle ernähren</a:t>
            </a:r>
          </a:p>
          <a:p>
            <a:r>
              <a:rPr lang="de-DE" sz="1600" dirty="0">
                <a:latin typeface="FiraSans-Light" panose="020B0403050000020004"/>
              </a:rPr>
              <a:t>wenn der Mensch handelt</a:t>
            </a:r>
          </a:p>
          <a:p>
            <a:r>
              <a:rPr lang="de-DE" sz="1600" dirty="0">
                <a:latin typeface="FiraSans-Light" panose="020B0403050000020004"/>
              </a:rPr>
              <a:t>klug und gerecht</a:t>
            </a:r>
          </a:p>
          <a:p>
            <a:endParaRPr lang="de-DE" sz="1600" dirty="0">
              <a:latin typeface="FiraSans-Light" panose="020B0403050000020004"/>
            </a:endParaRPr>
          </a:p>
          <a:p>
            <a:r>
              <a:rPr lang="de-DE" sz="1600" dirty="0">
                <a:latin typeface="FiraSans-Light" panose="020B0403050000020004"/>
              </a:rPr>
              <a:t>Josef kein Träumer</a:t>
            </a:r>
          </a:p>
          <a:p>
            <a:r>
              <a:rPr lang="de-DE" sz="1600" dirty="0">
                <a:latin typeface="FiraSans-Light" panose="020B0403050000020004"/>
              </a:rPr>
              <a:t>er las die Zeichen</a:t>
            </a:r>
          </a:p>
          <a:p>
            <a:r>
              <a:rPr lang="de-DE" sz="1600" dirty="0">
                <a:latin typeface="FiraSans-Light" panose="020B0403050000020004"/>
              </a:rPr>
              <a:t>fette und magere Jahre</a:t>
            </a:r>
          </a:p>
          <a:p>
            <a:r>
              <a:rPr lang="de-DE" sz="1600" dirty="0">
                <a:latin typeface="FiraSans-Light" panose="020B0403050000020004"/>
              </a:rPr>
              <a:t>es gilt weiterzudenken</a:t>
            </a:r>
          </a:p>
          <a:p>
            <a:endParaRPr lang="de-DE" sz="1600" dirty="0">
              <a:latin typeface="FiraSans-Light" panose="020B0403050000020004"/>
            </a:endParaRPr>
          </a:p>
          <a:p>
            <a:r>
              <a:rPr lang="de-DE" sz="1600" dirty="0">
                <a:latin typeface="FiraSans-Light" panose="020B0403050000020004"/>
              </a:rPr>
              <a:t>Können wir teilen</a:t>
            </a:r>
          </a:p>
          <a:p>
            <a:r>
              <a:rPr lang="de-DE" sz="1600" dirty="0">
                <a:latin typeface="FiraSans-Light" panose="020B0403050000020004"/>
              </a:rPr>
              <a:t>niemand soll leer ausgehen</a:t>
            </a:r>
          </a:p>
          <a:p>
            <a:r>
              <a:rPr lang="de-DE" sz="1600" dirty="0">
                <a:latin typeface="FiraSans-Light" panose="020B0403050000020004"/>
              </a:rPr>
              <a:t>und zum Säen der Zukunft</a:t>
            </a:r>
          </a:p>
          <a:p>
            <a:r>
              <a:rPr lang="de-DE" sz="1600" dirty="0">
                <a:latin typeface="FiraSans-Light" panose="020B0403050000020004"/>
              </a:rPr>
              <a:t>das nötige Saatgut</a:t>
            </a:r>
            <a:endParaRPr lang="de-CH" sz="1600" dirty="0">
              <a:latin typeface="FiraSans-Light" panose="020B0403050000020004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78E86CB-C413-66EA-581D-1A5E6CEF5852}"/>
              </a:ext>
            </a:extLst>
          </p:cNvPr>
          <p:cNvSpPr txBox="1"/>
          <p:nvPr/>
        </p:nvSpPr>
        <p:spPr>
          <a:xfrm>
            <a:off x="8055831" y="4888198"/>
            <a:ext cx="299252" cy="215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68C5DD-D104-E7C6-8A48-B96C0FA02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760" y="914873"/>
            <a:ext cx="2803887" cy="395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53337E2-7A4F-4F62-DF54-74308067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Mühsal der Aussaat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004E3F-98E5-0F3A-89FA-78BE099A4FD4}"/>
              </a:ext>
            </a:extLst>
          </p:cNvPr>
          <p:cNvSpPr txBox="1"/>
          <p:nvPr/>
        </p:nvSpPr>
        <p:spPr>
          <a:xfrm>
            <a:off x="6249897" y="1035766"/>
            <a:ext cx="25629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FiraSans-Light" panose="020B0403050000020004"/>
              </a:rPr>
              <a:t>Unsere Erde</a:t>
            </a:r>
          </a:p>
          <a:p>
            <a:r>
              <a:rPr lang="de-DE" sz="1600" dirty="0">
                <a:latin typeface="FiraSans-Light" panose="020B0403050000020004"/>
              </a:rPr>
              <a:t>kein Schlaraffenland</a:t>
            </a:r>
          </a:p>
          <a:p>
            <a:r>
              <a:rPr lang="de-DE" sz="1600" dirty="0">
                <a:latin typeface="FiraSans-Light" panose="020B0403050000020004"/>
              </a:rPr>
              <a:t>viele verdienen ihr Brot</a:t>
            </a:r>
          </a:p>
          <a:p>
            <a:r>
              <a:rPr lang="de-DE" sz="1600" dirty="0">
                <a:latin typeface="FiraSans-Light" panose="020B0403050000020004"/>
              </a:rPr>
              <a:t>im </a:t>
            </a:r>
            <a:r>
              <a:rPr lang="de-DE" sz="1600" dirty="0" err="1">
                <a:latin typeface="FiraSans-Light" panose="020B0403050000020004"/>
              </a:rPr>
              <a:t>Schweiss</a:t>
            </a:r>
            <a:r>
              <a:rPr lang="de-DE" sz="1600" dirty="0">
                <a:latin typeface="FiraSans-Light" panose="020B0403050000020004"/>
              </a:rPr>
              <a:t> ihres Angesichts</a:t>
            </a:r>
          </a:p>
          <a:p>
            <a:endParaRPr lang="de-DE" sz="1600" dirty="0">
              <a:latin typeface="FiraSans-Light" panose="020B0403050000020004"/>
            </a:endParaRPr>
          </a:p>
          <a:p>
            <a:r>
              <a:rPr lang="de-DE" sz="1600" dirty="0">
                <a:latin typeface="FiraSans-Light" panose="020B0403050000020004"/>
              </a:rPr>
              <a:t>Welch Zeichen der Hoffnung</a:t>
            </a:r>
          </a:p>
          <a:p>
            <a:r>
              <a:rPr lang="de-DE" sz="1600" dirty="0">
                <a:latin typeface="FiraSans-Light" panose="020B0403050000020004"/>
              </a:rPr>
              <a:t>Getreide und Samen</a:t>
            </a:r>
          </a:p>
          <a:p>
            <a:r>
              <a:rPr lang="de-DE" sz="1600" dirty="0">
                <a:latin typeface="FiraSans-Light" panose="020B0403050000020004"/>
              </a:rPr>
              <a:t>für die nächste Aussaat</a:t>
            </a:r>
          </a:p>
          <a:p>
            <a:r>
              <a:rPr lang="de-DE" sz="1600" dirty="0">
                <a:latin typeface="FiraSans-Light" panose="020B0403050000020004"/>
              </a:rPr>
              <a:t>vom Mund abgespart</a:t>
            </a:r>
          </a:p>
          <a:p>
            <a:endParaRPr lang="de-DE" sz="1600" dirty="0">
              <a:latin typeface="FiraSans-Light" panose="020B0403050000020004"/>
            </a:endParaRPr>
          </a:p>
          <a:p>
            <a:r>
              <a:rPr lang="de-DE" sz="1600" dirty="0">
                <a:latin typeface="FiraSans-Light" panose="020B0403050000020004"/>
              </a:rPr>
              <a:t>Können wir verzichten</a:t>
            </a:r>
          </a:p>
          <a:p>
            <a:r>
              <a:rPr lang="de-DE" sz="1600" dirty="0">
                <a:latin typeface="FiraSans-Light" panose="020B0403050000020004"/>
              </a:rPr>
              <a:t>auf den totalen Konsum</a:t>
            </a:r>
          </a:p>
          <a:p>
            <a:r>
              <a:rPr lang="de-DE" sz="1600" dirty="0">
                <a:latin typeface="FiraSans-Light" panose="020B0403050000020004"/>
              </a:rPr>
              <a:t>damit ausreichend bleibt</a:t>
            </a:r>
          </a:p>
          <a:p>
            <a:r>
              <a:rPr lang="de-DE" sz="1600" dirty="0">
                <a:latin typeface="FiraSans-Light" panose="020B0403050000020004"/>
              </a:rPr>
              <a:t>für kommende Generationen</a:t>
            </a:r>
            <a:endParaRPr lang="de-CH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7231C71-446B-53A2-A4ED-955D3F8FB971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0CD9B0-D506-ABA6-8732-F7CDA46A918C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sehen-und-handeln.ch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A5F38D-1870-8E75-813F-CC050D7DAB43}"/>
              </a:ext>
            </a:extLst>
          </p:cNvPr>
          <p:cNvSpPr txBox="1"/>
          <p:nvPr/>
        </p:nvSpPr>
        <p:spPr>
          <a:xfrm>
            <a:off x="3520593" y="1035766"/>
            <a:ext cx="2326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rgbClr val="5A8E22"/>
                </a:solidFill>
              </a:rPr>
              <a:t>Die mit Tränen säen, werden mit Jubel ernten. Sie gehen,</a:t>
            </a:r>
          </a:p>
          <a:p>
            <a:r>
              <a:rPr lang="de-DE" sz="1200" i="1" dirty="0">
                <a:solidFill>
                  <a:srgbClr val="5A8E22"/>
                </a:solidFill>
              </a:rPr>
              <a:t>ja gehen und weinen und tragen den Samen zur Aussaat. Ps 126,5–6</a:t>
            </a:r>
            <a:endParaRPr lang="de-CH" sz="1200" i="1" dirty="0">
              <a:solidFill>
                <a:srgbClr val="5A8E22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0991D2E-3919-2116-F5DD-351AA23A3605}"/>
              </a:ext>
            </a:extLst>
          </p:cNvPr>
          <p:cNvSpPr txBox="1"/>
          <p:nvPr/>
        </p:nvSpPr>
        <p:spPr>
          <a:xfrm>
            <a:off x="8055831" y="4888198"/>
            <a:ext cx="299252" cy="215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A507253-AECF-C6EA-A503-E152ED97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82" y="923520"/>
            <a:ext cx="2786113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0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53337E2-7A4F-4F62-DF54-74308067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Weizen und Unkraut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568D79A-BBEA-F1DE-F0A3-8EDEDB9E7F22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93F3C5-2D4E-1540-EE4F-DB52812F5BFF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sehen-und-handeln.ch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D924A62-C4E1-D284-37D0-EF4E870C289B}"/>
              </a:ext>
            </a:extLst>
          </p:cNvPr>
          <p:cNvSpPr txBox="1"/>
          <p:nvPr/>
        </p:nvSpPr>
        <p:spPr>
          <a:xfrm>
            <a:off x="234997" y="1113229"/>
            <a:ext cx="202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rgbClr val="5A8E22"/>
                </a:solidFill>
              </a:rPr>
              <a:t>Als die Saat aufging, kam auch das Unkraut zum Vorschein. </a:t>
            </a:r>
            <a:r>
              <a:rPr lang="de-DE" sz="1200" i="1" dirty="0" err="1">
                <a:solidFill>
                  <a:srgbClr val="5A8E22"/>
                </a:solidFill>
              </a:rPr>
              <a:t>Mt</a:t>
            </a:r>
            <a:r>
              <a:rPr lang="de-DE" sz="1200" i="1" dirty="0">
                <a:solidFill>
                  <a:srgbClr val="5A8E22"/>
                </a:solidFill>
              </a:rPr>
              <a:t> 13,26</a:t>
            </a:r>
            <a:endParaRPr lang="de-CH" sz="900" i="1" dirty="0">
              <a:solidFill>
                <a:srgbClr val="5A8E22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BC8324-309B-64D0-C628-FA74635CD378}"/>
              </a:ext>
            </a:extLst>
          </p:cNvPr>
          <p:cNvSpPr txBox="1"/>
          <p:nvPr/>
        </p:nvSpPr>
        <p:spPr>
          <a:xfrm>
            <a:off x="2951819" y="1113229"/>
            <a:ext cx="240595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600" dirty="0">
                <a:latin typeface="FiraSans-Light" panose="020B0403050000020004"/>
              </a:rPr>
              <a:t>Unsere Erde</a:t>
            </a:r>
          </a:p>
          <a:p>
            <a:pPr algn="l"/>
            <a:r>
              <a:rPr lang="de-DE" sz="1600" dirty="0">
                <a:latin typeface="FiraSans-Light" panose="020B0403050000020004"/>
              </a:rPr>
              <a:t>es lauert das Unheil</a:t>
            </a:r>
          </a:p>
          <a:p>
            <a:pPr algn="l"/>
            <a:r>
              <a:rPr lang="de-DE" sz="1600" dirty="0">
                <a:latin typeface="FiraSans-Light" panose="020B0403050000020004"/>
              </a:rPr>
              <a:t>messerscharf drohend</a:t>
            </a:r>
          </a:p>
          <a:p>
            <a:pPr algn="l"/>
            <a:r>
              <a:rPr lang="de-DE" sz="1600" dirty="0">
                <a:latin typeface="FiraSans-Light" panose="020B0403050000020004"/>
              </a:rPr>
              <a:t>Ausbeutung und Gier</a:t>
            </a:r>
          </a:p>
          <a:p>
            <a:pPr algn="l"/>
            <a:endParaRPr lang="de-DE" sz="1600" dirty="0">
              <a:latin typeface="FiraSans-Light" panose="020B0403050000020004"/>
            </a:endParaRPr>
          </a:p>
          <a:p>
            <a:pPr algn="l"/>
            <a:r>
              <a:rPr lang="de-DE" sz="1600" dirty="0">
                <a:latin typeface="FiraSans-Light" panose="020B0403050000020004"/>
              </a:rPr>
              <a:t>Die </a:t>
            </a:r>
            <a:r>
              <a:rPr lang="de-DE" sz="1600" dirty="0" err="1">
                <a:latin typeface="FiraSans-Light" panose="020B0403050000020004"/>
              </a:rPr>
              <a:t>Grossen</a:t>
            </a:r>
            <a:r>
              <a:rPr lang="de-DE" sz="1600" dirty="0">
                <a:latin typeface="FiraSans-Light" panose="020B0403050000020004"/>
              </a:rPr>
              <a:t> bestimmen</a:t>
            </a:r>
          </a:p>
          <a:p>
            <a:pPr algn="l"/>
            <a:r>
              <a:rPr lang="de-DE" sz="1600" dirty="0">
                <a:latin typeface="FiraSans-Light" panose="020B0403050000020004"/>
              </a:rPr>
              <a:t>manipulieren das Saatgut</a:t>
            </a:r>
          </a:p>
          <a:p>
            <a:pPr algn="l"/>
            <a:r>
              <a:rPr lang="de-DE" sz="1600" dirty="0">
                <a:latin typeface="FiraSans-Light" panose="020B0403050000020004"/>
              </a:rPr>
              <a:t>kontrollieren die Kleinen</a:t>
            </a:r>
          </a:p>
          <a:p>
            <a:pPr algn="l"/>
            <a:r>
              <a:rPr lang="de-DE" sz="1600" dirty="0">
                <a:latin typeface="FiraSans-Light" panose="020B0403050000020004"/>
              </a:rPr>
              <a:t>beherrschen den Markt</a:t>
            </a:r>
          </a:p>
          <a:p>
            <a:pPr algn="l"/>
            <a:endParaRPr lang="de-DE" sz="1600" dirty="0">
              <a:latin typeface="FiraSans-Light" panose="020B0403050000020004"/>
            </a:endParaRPr>
          </a:p>
          <a:p>
            <a:pPr algn="l"/>
            <a:r>
              <a:rPr lang="de-DE" sz="1600" dirty="0">
                <a:latin typeface="FiraSans-Light" panose="020B0403050000020004"/>
              </a:rPr>
              <a:t>Können wir achten</a:t>
            </a:r>
          </a:p>
          <a:p>
            <a:pPr algn="l"/>
            <a:r>
              <a:rPr lang="de-DE" sz="1600" dirty="0">
                <a:latin typeface="FiraSans-Light" panose="020B0403050000020004"/>
              </a:rPr>
              <a:t>die Weisheit der Alten</a:t>
            </a:r>
          </a:p>
          <a:p>
            <a:pPr algn="l"/>
            <a:r>
              <a:rPr lang="de-DE" sz="1600" dirty="0">
                <a:latin typeface="FiraSans-Light" panose="020B0403050000020004"/>
              </a:rPr>
              <a:t>die Vielfalt der Arten</a:t>
            </a:r>
          </a:p>
          <a:p>
            <a:pPr algn="l"/>
            <a:r>
              <a:rPr lang="de-DE" sz="1600" dirty="0">
                <a:latin typeface="FiraSans-Light" panose="020B0403050000020004"/>
              </a:rPr>
              <a:t>die Freiheit der Menschen</a:t>
            </a:r>
            <a:endParaRPr lang="de-CH" sz="1600" dirty="0">
              <a:latin typeface="FiraSans-Light" panose="020B0403050000020004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7A0351B-8E3A-9496-7E1F-E80CA261C94D}"/>
              </a:ext>
            </a:extLst>
          </p:cNvPr>
          <p:cNvSpPr txBox="1"/>
          <p:nvPr/>
        </p:nvSpPr>
        <p:spPr>
          <a:xfrm>
            <a:off x="8055831" y="4888198"/>
            <a:ext cx="299252" cy="215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7784037-ABC7-19CB-C5E1-F173A38F7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667" y="916204"/>
            <a:ext cx="2793076" cy="393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53337E2-7A4F-4F62-DF54-74308067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Vom Wunder des Wachstums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86B95D1-D508-705C-4175-E3B3A9432BE3}"/>
              </a:ext>
            </a:extLst>
          </p:cNvPr>
          <p:cNvSpPr txBox="1"/>
          <p:nvPr/>
        </p:nvSpPr>
        <p:spPr>
          <a:xfrm>
            <a:off x="5905654" y="1119555"/>
            <a:ext cx="29245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600" dirty="0">
                <a:latin typeface="FiraSans-Light"/>
              </a:rPr>
              <a:t>Unsere Erde</a:t>
            </a:r>
          </a:p>
          <a:p>
            <a:pPr algn="l"/>
            <a:r>
              <a:rPr lang="de-DE" sz="1600" dirty="0">
                <a:latin typeface="FiraSans-Light"/>
              </a:rPr>
              <a:t>Gottes Geistkraft schenkt Leben</a:t>
            </a:r>
          </a:p>
          <a:p>
            <a:pPr algn="l"/>
            <a:r>
              <a:rPr lang="de-DE" sz="1600" dirty="0">
                <a:latin typeface="FiraSans-Light"/>
              </a:rPr>
              <a:t>will das Antlitz der Erde</a:t>
            </a:r>
          </a:p>
          <a:p>
            <a:pPr algn="l"/>
            <a:r>
              <a:rPr lang="de-DE" sz="1600" dirty="0">
                <a:latin typeface="FiraSans-Light"/>
              </a:rPr>
              <a:t>beständig erneuern</a:t>
            </a:r>
          </a:p>
          <a:p>
            <a:pPr algn="l"/>
            <a:endParaRPr lang="de-DE" sz="1600" dirty="0">
              <a:latin typeface="FiraSans-Light"/>
            </a:endParaRPr>
          </a:p>
          <a:p>
            <a:pPr algn="l"/>
            <a:r>
              <a:rPr lang="de-DE" sz="1600" dirty="0">
                <a:latin typeface="FiraSans-Light"/>
              </a:rPr>
              <a:t>Der Same der Hoffnung</a:t>
            </a:r>
          </a:p>
          <a:p>
            <a:pPr algn="l"/>
            <a:r>
              <a:rPr lang="de-DE" sz="1600" dirty="0">
                <a:latin typeface="FiraSans-Light"/>
              </a:rPr>
              <a:t>Vertrauen und Liebe</a:t>
            </a:r>
          </a:p>
          <a:p>
            <a:pPr algn="l"/>
            <a:r>
              <a:rPr lang="de-DE" sz="1600" dirty="0">
                <a:latin typeface="FiraSans-Light"/>
              </a:rPr>
              <a:t>in die Herzen gelegt</a:t>
            </a:r>
          </a:p>
          <a:p>
            <a:pPr algn="l"/>
            <a:r>
              <a:rPr lang="de-DE" sz="1600" dirty="0">
                <a:latin typeface="FiraSans-Light"/>
              </a:rPr>
              <a:t>keimt im Geheimen</a:t>
            </a:r>
          </a:p>
          <a:p>
            <a:pPr algn="l"/>
            <a:endParaRPr lang="de-DE" sz="1600" dirty="0">
              <a:latin typeface="FiraSans-Light"/>
            </a:endParaRPr>
          </a:p>
          <a:p>
            <a:pPr algn="l"/>
            <a:r>
              <a:rPr lang="de-DE" sz="1600" dirty="0">
                <a:latin typeface="FiraSans-Light"/>
              </a:rPr>
              <a:t>Können wir</a:t>
            </a:r>
          </a:p>
          <a:p>
            <a:pPr algn="l"/>
            <a:r>
              <a:rPr lang="de-DE" sz="1600" dirty="0">
                <a:latin typeface="FiraSans-Light"/>
              </a:rPr>
              <a:t>Gott dankend empfangen</a:t>
            </a:r>
          </a:p>
          <a:p>
            <a:pPr algn="l"/>
            <a:r>
              <a:rPr lang="de-DE" sz="1600" dirty="0">
                <a:latin typeface="FiraSans-Light"/>
              </a:rPr>
              <a:t>Brot des Lebens</a:t>
            </a:r>
          </a:p>
          <a:p>
            <a:pPr algn="l"/>
            <a:r>
              <a:rPr lang="de-DE" sz="1600" dirty="0">
                <a:latin typeface="FiraSans-Light"/>
              </a:rPr>
              <a:t>für alle Menschen</a:t>
            </a:r>
            <a:endParaRPr lang="de-CH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82A6D5-CAE1-E315-95AB-A585570A0874}"/>
              </a:ext>
            </a:extLst>
          </p:cNvPr>
          <p:cNvSpPr txBox="1"/>
          <p:nvPr/>
        </p:nvSpPr>
        <p:spPr>
          <a:xfrm>
            <a:off x="277209" y="4888198"/>
            <a:ext cx="2024928" cy="210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852AD6-7A5D-9D24-B40C-6D58CC310EAA}"/>
              </a:ext>
            </a:extLst>
          </p:cNvPr>
          <p:cNvSpPr txBox="1"/>
          <p:nvPr/>
        </p:nvSpPr>
        <p:spPr>
          <a:xfrm>
            <a:off x="313782" y="4866683"/>
            <a:ext cx="646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sehen-und-handeln.ch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645E6EA-B6E7-F59E-3907-C7050EC7CF25}"/>
              </a:ext>
            </a:extLst>
          </p:cNvPr>
          <p:cNvSpPr txBox="1"/>
          <p:nvPr/>
        </p:nvSpPr>
        <p:spPr>
          <a:xfrm>
            <a:off x="3546455" y="1119555"/>
            <a:ext cx="195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rgbClr val="5A8E22"/>
                </a:solidFill>
              </a:rPr>
              <a:t>Der Same keimt und wächst – und der Mensch </a:t>
            </a:r>
            <a:r>
              <a:rPr lang="de-DE" sz="1200" i="1" dirty="0" err="1">
                <a:solidFill>
                  <a:srgbClr val="5A8E22"/>
                </a:solidFill>
              </a:rPr>
              <a:t>weiss</a:t>
            </a:r>
            <a:r>
              <a:rPr lang="de-DE" sz="1200" i="1" dirty="0">
                <a:solidFill>
                  <a:srgbClr val="5A8E22"/>
                </a:solidFill>
              </a:rPr>
              <a:t> nicht, wie. Mk 4,27</a:t>
            </a:r>
            <a:endParaRPr lang="de-CH" sz="1200" i="1" dirty="0">
              <a:solidFill>
                <a:srgbClr val="5A8E22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6AC755F-34C6-718A-FE01-5358D3376629}"/>
              </a:ext>
            </a:extLst>
          </p:cNvPr>
          <p:cNvSpPr txBox="1"/>
          <p:nvPr/>
        </p:nvSpPr>
        <p:spPr>
          <a:xfrm>
            <a:off x="8055831" y="4888198"/>
            <a:ext cx="299252" cy="215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6A6DA40-E4E3-7A76-200A-2BFD67C3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81" y="911856"/>
            <a:ext cx="2803887" cy="39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FA_Foli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F0032"/>
      </a:accent1>
      <a:accent2>
        <a:srgbClr val="737679"/>
      </a:accent2>
      <a:accent3>
        <a:srgbClr val="E95A29"/>
      </a:accent3>
      <a:accent4>
        <a:srgbClr val="000000"/>
      </a:accent4>
      <a:accent5>
        <a:srgbClr val="001CAF"/>
      </a:accent5>
      <a:accent6>
        <a:srgbClr val="357DB6"/>
      </a:accent6>
      <a:hlink>
        <a:srgbClr val="000000"/>
      </a:hlink>
      <a:folHlink>
        <a:srgbClr val="DF003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1e066d-3749-4682-b797-a82dc517543f" xsi:nil="true"/>
    <lcf76f155ced4ddcb4097134ff3c332f xmlns="3a5871b8-9b05-46ab-9e31-c771cd947d17">
      <Terms xmlns="http://schemas.microsoft.com/office/infopath/2007/PartnerControls"/>
    </lcf76f155ced4ddcb4097134ff3c332f>
    <Remarques xmlns="3a5871b8-9b05-46ab-9e31-c771cd947d1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F66D5F76960F45837B3660FAB4B6CE" ma:contentTypeVersion="17" ma:contentTypeDescription="Ein neues Dokument erstellen." ma:contentTypeScope="" ma:versionID="0d4b950866b71ef14301a9c35056a967">
  <xsd:schema xmlns:xsd="http://www.w3.org/2001/XMLSchema" xmlns:xs="http://www.w3.org/2001/XMLSchema" xmlns:p="http://schemas.microsoft.com/office/2006/metadata/properties" xmlns:ns2="3a5871b8-9b05-46ab-9e31-c771cd947d17" xmlns:ns3="1d1e066d-3749-4682-b797-a82dc517543f" targetNamespace="http://schemas.microsoft.com/office/2006/metadata/properties" ma:root="true" ma:fieldsID="d9b896e4f7668ed393833ee01791f99c" ns2:_="" ns3:_="">
    <xsd:import namespace="3a5871b8-9b05-46ab-9e31-c771cd947d17"/>
    <xsd:import namespace="1d1e066d-3749-4682-b797-a82dc51754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Remarque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871b8-9b05-46ab-9e31-c771cd947d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7efc9518-b6b5-43da-9d1b-ced9656338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Remarques" ma:index="21" nillable="true" ma:displayName="Remarques" ma:format="Dropdown" ma:internalName="Remarques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e066d-3749-4682-b797-a82dc517543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c96d0da-1c34-48b8-8292-0bea16897fb7}" ma:internalName="TaxCatchAll" ma:showField="CatchAllData" ma:web="1d1e066d-3749-4682-b797-a82dc51754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4191B9-9503-4388-A109-EC6F1C46B000}">
  <ds:schemaRefs>
    <ds:schemaRef ds:uri="http://schemas.microsoft.com/office/2006/metadata/properties"/>
    <ds:schemaRef ds:uri="http://schemas.microsoft.com/office/infopath/2007/PartnerControls"/>
    <ds:schemaRef ds:uri="1d1e066d-3749-4682-b797-a82dc517543f"/>
    <ds:schemaRef ds:uri="3a5871b8-9b05-46ab-9e31-c771cd947d17"/>
  </ds:schemaRefs>
</ds:datastoreItem>
</file>

<file path=customXml/itemProps2.xml><?xml version="1.0" encoding="utf-8"?>
<ds:datastoreItem xmlns:ds="http://schemas.openxmlformats.org/officeDocument/2006/customXml" ds:itemID="{5A8AD932-CFF7-428B-A3E5-25CCCBD390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6F1152-6E47-4253-9D16-167CA2E74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5871b8-9b05-46ab-9e31-c771cd947d17"/>
    <ds:schemaRef ds:uri="1d1e066d-3749-4682-b797-a82dc51754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526</Words>
  <Application>Microsoft Office PowerPoint</Application>
  <PresentationFormat>On-screen Show (16:9)</PresentationFormat>
  <Paragraphs>126</Paragraphs>
  <Slides>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</vt:lpstr>
      <vt:lpstr>Hungertuch 2025-27: Das grosse Fressen</vt:lpstr>
      <vt:lpstr>Der Garten des Lebendigen</vt:lpstr>
      <vt:lpstr>Der Zyklus des Lebens</vt:lpstr>
      <vt:lpstr>Vorsorge für Nahrung</vt:lpstr>
      <vt:lpstr>Die Mühsal der Aussaat</vt:lpstr>
      <vt:lpstr>Weizen und Unkraut</vt:lpstr>
      <vt:lpstr>Vom Wunder des Wachstums</vt:lpstr>
    </vt:vector>
  </TitlesOfParts>
  <Company>뿿쾐뿿컰뿿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Pixelbox</dc:creator>
  <cp:lastModifiedBy>Andrea Gisler</cp:lastModifiedBy>
  <cp:revision>480</cp:revision>
  <cp:lastPrinted>2009-06-22T14:39:00Z</cp:lastPrinted>
  <dcterms:created xsi:type="dcterms:W3CDTF">2009-06-22T13:48:03Z</dcterms:created>
  <dcterms:modified xsi:type="dcterms:W3CDTF">2025-08-26T14:42:23Z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0x010100C5F66D5F76960F45837B3660FAB4B6CE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activity">
    <vt:lpwstr>{"FileActivityType":"8","FileActivityTimeStamp":"2024-11-21T08:34:38.803Z","FileActivityUsersOnPage":[{"DisplayName":"Andrea Gisler","Id":"gisler@fastenaktion.ch"}],"FileActivityNavigationId":null}</vt:lpwstr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